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1" r:id="rId2"/>
    <p:sldId id="313" r:id="rId3"/>
    <p:sldId id="302" r:id="rId4"/>
    <p:sldId id="257" r:id="rId5"/>
    <p:sldId id="259" r:id="rId6"/>
    <p:sldId id="258" r:id="rId7"/>
    <p:sldId id="260" r:id="rId8"/>
    <p:sldId id="262" r:id="rId9"/>
    <p:sldId id="261" r:id="rId10"/>
    <p:sldId id="263" r:id="rId11"/>
    <p:sldId id="264" r:id="rId12"/>
    <p:sldId id="267" r:id="rId13"/>
    <p:sldId id="265" r:id="rId14"/>
    <p:sldId id="300" r:id="rId15"/>
    <p:sldId id="299" r:id="rId16"/>
    <p:sldId id="271" r:id="rId17"/>
    <p:sldId id="305" r:id="rId18"/>
    <p:sldId id="306"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21ABE-C35E-4BA4-A932-362B4A1BD026}" type="datetimeFigureOut">
              <a:rPr lang="en-US" smtClean="0"/>
              <a:t>3/18/2023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B1EB1-EB72-42AF-96D1-8655698C4688}" type="slidenum">
              <a:rPr lang="en-US" smtClean="0"/>
              <a:t>‹#›</a:t>
            </a:fld>
            <a:endParaRPr lang="en-US"/>
          </a:p>
        </p:txBody>
      </p:sp>
    </p:spTree>
    <p:extLst>
      <p:ext uri="{BB962C8B-B14F-4D97-AF65-F5344CB8AC3E}">
        <p14:creationId xmlns:p14="http://schemas.microsoft.com/office/powerpoint/2010/main" val="410990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B1EB1-EB72-42AF-96D1-8655698C4688}" type="slidenum">
              <a:rPr lang="en-US" smtClean="0"/>
              <a:t>14</a:t>
            </a:fld>
            <a:endParaRPr lang="en-US"/>
          </a:p>
        </p:txBody>
      </p:sp>
    </p:spTree>
    <p:extLst>
      <p:ext uri="{BB962C8B-B14F-4D97-AF65-F5344CB8AC3E}">
        <p14:creationId xmlns:p14="http://schemas.microsoft.com/office/powerpoint/2010/main" val="361772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C82648-3A67-4726-BDB1-892277F00020}"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149530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82648-3A67-4726-BDB1-892277F00020}"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307509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82648-3A67-4726-BDB1-892277F00020}"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265082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82648-3A67-4726-BDB1-892277F00020}"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217247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C82648-3A67-4726-BDB1-892277F00020}"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115538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C82648-3A67-4726-BDB1-892277F00020}"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369761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C82648-3A67-4726-BDB1-892277F00020}" type="datetimeFigureOut">
              <a:rPr lang="en-US" smtClean="0"/>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263828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C82648-3A67-4726-BDB1-892277F00020}" type="datetimeFigureOut">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378984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82648-3A67-4726-BDB1-892277F00020}" type="datetimeFigureOut">
              <a:rPr lang="en-US" smtClean="0"/>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408488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C82648-3A67-4726-BDB1-892277F00020}"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296637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C82648-3A67-4726-BDB1-892277F00020}"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687B-C0DB-4E23-B047-B55C69B42234}" type="slidenum">
              <a:rPr lang="en-US" smtClean="0"/>
              <a:t>‹#›</a:t>
            </a:fld>
            <a:endParaRPr lang="en-US"/>
          </a:p>
        </p:txBody>
      </p:sp>
    </p:spTree>
    <p:extLst>
      <p:ext uri="{BB962C8B-B14F-4D97-AF65-F5344CB8AC3E}">
        <p14:creationId xmlns:p14="http://schemas.microsoft.com/office/powerpoint/2010/main" val="279326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82648-3A67-4726-BDB1-892277F00020}" type="datetimeFigureOut">
              <a:rPr lang="en-US" smtClean="0"/>
              <a:t>3/18/2023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687B-C0DB-4E23-B047-B55C69B42234}" type="slidenum">
              <a:rPr lang="en-US" smtClean="0"/>
              <a:t>‹#›</a:t>
            </a:fld>
            <a:endParaRPr lang="en-US"/>
          </a:p>
        </p:txBody>
      </p:sp>
    </p:spTree>
    <p:extLst>
      <p:ext uri="{BB962C8B-B14F-4D97-AF65-F5344CB8AC3E}">
        <p14:creationId xmlns:p14="http://schemas.microsoft.com/office/powerpoint/2010/main" val="400220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Z169 copy"/>
          <p:cNvPicPr>
            <a:picLocks noChangeAspect="1" noChangeArrowheads="1"/>
          </p:cNvPicPr>
          <p:nvPr/>
        </p:nvPicPr>
        <p:blipFill>
          <a:blip r:embed="rId2" cstate="print"/>
          <a:srcRect/>
          <a:stretch>
            <a:fillRect/>
          </a:stretch>
        </p:blipFill>
        <p:spPr bwMode="auto">
          <a:xfrm>
            <a:off x="-152400" y="-457200"/>
            <a:ext cx="12649200" cy="7620000"/>
          </a:xfrm>
          <a:prstGeom prst="rect">
            <a:avLst/>
          </a:prstGeom>
          <a:noFill/>
        </p:spPr>
      </p:pic>
      <p:sp>
        <p:nvSpPr>
          <p:cNvPr id="7" name="Rectangle 6"/>
          <p:cNvSpPr/>
          <p:nvPr/>
        </p:nvSpPr>
        <p:spPr>
          <a:xfrm>
            <a:off x="-249382" y="1856509"/>
            <a:ext cx="11194473" cy="2246769"/>
          </a:xfrm>
          <a:prstGeom prst="rect">
            <a:avLst/>
          </a:prstGeom>
        </p:spPr>
        <p:txBody>
          <a:bodyPr wrap="square">
            <a:spAutoFit/>
          </a:bodyPr>
          <a:lstStyle/>
          <a:p>
            <a:r>
              <a:rPr lang="en-US" sz="3200" i="1" kern="10" dirty="0">
                <a:ln w="9525">
                  <a:solidFill>
                    <a:srgbClr val="CC0000"/>
                  </a:solidFill>
                  <a:round/>
                  <a:headEnd/>
                  <a:tailEnd/>
                </a:ln>
                <a:solidFill>
                  <a:srgbClr val="FF0000"/>
                </a:solidFill>
                <a:latin typeface="Times New Roman"/>
                <a:cs typeface="Times New Roman"/>
              </a:rPr>
              <a:t>                        </a:t>
            </a:r>
          </a:p>
          <a:p>
            <a:r>
              <a:rPr lang="en-US" sz="3200" i="1" kern="10" dirty="0">
                <a:ln w="9525">
                  <a:solidFill>
                    <a:srgbClr val="CC0000"/>
                  </a:solidFill>
                  <a:round/>
                  <a:headEnd/>
                  <a:tailEnd/>
                </a:ln>
                <a:solidFill>
                  <a:srgbClr val="FF0000"/>
                </a:solidFill>
                <a:latin typeface="Times New Roman"/>
                <a:cs typeface="Times New Roman"/>
              </a:rPr>
              <a:t>        </a:t>
            </a:r>
            <a:r>
              <a:rPr lang="vi-VN" sz="3200" i="1" kern="10" dirty="0" smtClean="0">
                <a:ln w="9525">
                  <a:solidFill>
                    <a:srgbClr val="CC0000"/>
                  </a:solidFill>
                  <a:round/>
                  <a:headEnd/>
                  <a:tailEnd/>
                </a:ln>
                <a:solidFill>
                  <a:srgbClr val="FF0000"/>
                </a:solidFill>
                <a:latin typeface="Times New Roman"/>
                <a:cs typeface="Times New Roman"/>
              </a:rPr>
              <a:t> </a:t>
            </a:r>
            <a:r>
              <a:rPr lang="vi-VN" sz="4400" i="1" kern="10" dirty="0" smtClean="0">
                <a:ln w="9525">
                  <a:solidFill>
                    <a:srgbClr val="CC0000"/>
                  </a:solidFill>
                  <a:round/>
                  <a:headEnd/>
                  <a:tailEnd/>
                </a:ln>
                <a:solidFill>
                  <a:srgbClr val="FF0000"/>
                </a:solidFill>
                <a:latin typeface="Times New Roman"/>
                <a:cs typeface="Times New Roman"/>
              </a:rPr>
              <a:t>Chào mừng quý thầy cô và các em học sinh.</a:t>
            </a:r>
            <a:endParaRPr lang="en-US" sz="4400" i="1" kern="10" dirty="0">
              <a:ln w="9525">
                <a:solidFill>
                  <a:srgbClr val="CC0000"/>
                </a:solidFill>
                <a:round/>
                <a:headEnd/>
                <a:tailEnd/>
              </a:ln>
              <a:solidFill>
                <a:srgbClr val="FF0000"/>
              </a:solidFill>
              <a:latin typeface="Times New Roman"/>
              <a:cs typeface="Times New Roman"/>
            </a:endParaRPr>
          </a:p>
          <a:p>
            <a:r>
              <a:rPr lang="en-US" sz="3200" i="1" kern="10" dirty="0">
                <a:ln w="9525">
                  <a:solidFill>
                    <a:srgbClr val="CC0000"/>
                  </a:solidFill>
                  <a:round/>
                  <a:headEnd/>
                  <a:tailEnd/>
                </a:ln>
                <a:solidFill>
                  <a:srgbClr val="FF0000"/>
                </a:solidFill>
                <a:latin typeface="Times New Roman"/>
                <a:cs typeface="Times New Roman"/>
              </a:rPr>
              <a:t>         </a:t>
            </a:r>
          </a:p>
          <a:p>
            <a:r>
              <a:rPr lang="en-US" sz="3200" i="1" kern="10" dirty="0">
                <a:ln w="9525">
                  <a:solidFill>
                    <a:srgbClr val="CC0000"/>
                  </a:solidFill>
                  <a:round/>
                  <a:headEnd/>
                  <a:tailEnd/>
                </a:ln>
                <a:solidFill>
                  <a:srgbClr val="FF0000"/>
                </a:solidFill>
                <a:latin typeface="Times New Roman"/>
                <a:cs typeface="Times New Roman"/>
              </a:rPr>
              <a:t>       </a:t>
            </a:r>
          </a:p>
        </p:txBody>
      </p:sp>
    </p:spTree>
    <p:extLst>
      <p:ext uri="{BB962C8B-B14F-4D97-AF65-F5344CB8AC3E}">
        <p14:creationId xmlns:p14="http://schemas.microsoft.com/office/powerpoint/2010/main" val="3369046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751710" y="1628597"/>
            <a:ext cx="10763396" cy="276896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indent="317500" algn="ctr">
              <a:lnSpc>
                <a:spcPct val="115000"/>
              </a:lnSpc>
              <a:spcAft>
                <a:spcPts val="500"/>
              </a:spcAft>
            </a:pPr>
            <a:r>
              <a:rPr lang="vi-VN" sz="3600" b="1" dirty="0" smtClean="0">
                <a:solidFill>
                  <a:srgbClr val="FF0000"/>
                </a:solidFill>
                <a:latin typeface="+mj-lt"/>
                <a:ea typeface="Segoe UI" panose="020B0502040204020203" pitchFamily="34" charset="0"/>
              </a:rPr>
              <a:t>Vận dụng:</a:t>
            </a:r>
          </a:p>
          <a:p>
            <a:pPr indent="317500" algn="ctr">
              <a:lnSpc>
                <a:spcPct val="115000"/>
              </a:lnSpc>
              <a:spcAft>
                <a:spcPts val="500"/>
              </a:spcAft>
            </a:pPr>
            <a:r>
              <a:rPr lang="vi-VN" sz="3600" b="1" dirty="0" smtClean="0">
                <a:effectLst/>
                <a:latin typeface="+mj-lt"/>
                <a:ea typeface="Segoe UI" panose="020B0502040204020203" pitchFamily="34" charset="0"/>
              </a:rPr>
              <a:t>Hãy sắp xếp theo thứ tự tăng dần về nhu cầu sử dụng nước của các loài sau: Bò, mèo, thằn lằn, lạc đà. </a:t>
            </a:r>
          </a:p>
          <a:p>
            <a:pPr indent="317500" algn="ctr">
              <a:lnSpc>
                <a:spcPct val="115000"/>
              </a:lnSpc>
              <a:spcAft>
                <a:spcPts val="500"/>
              </a:spcAft>
            </a:pPr>
            <a:r>
              <a:rPr lang="vi-VN" sz="3600" b="1" dirty="0" smtClean="0">
                <a:effectLst/>
                <a:latin typeface="+mj-lt"/>
                <a:ea typeface="Segoe UI" panose="020B0502040204020203" pitchFamily="34" charset="0"/>
              </a:rPr>
              <a:t>Dựa vào đặc điểm nào để em sắp xếp được như thế? </a:t>
            </a:r>
          </a:p>
        </p:txBody>
      </p:sp>
    </p:spTree>
    <p:extLst>
      <p:ext uri="{BB962C8B-B14F-4D97-AF65-F5344CB8AC3E}">
        <p14:creationId xmlns:p14="http://schemas.microsoft.com/office/powerpoint/2010/main" val="3060317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52400" y="398882"/>
            <a:ext cx="11873345" cy="643894"/>
          </a:xfrm>
          <a:prstGeom prst="rect">
            <a:avLst/>
          </a:prstGeom>
          <a:solidFill>
            <a:schemeClr val="accent1">
              <a:lumMod val="20000"/>
              <a:lumOff val="80000"/>
            </a:schemeClr>
          </a:solidFill>
        </p:spPr>
        <p:txBody>
          <a:bodyPr wrap="square">
            <a:spAutoFit/>
          </a:bodyPr>
          <a:lstStyle/>
          <a:p>
            <a:pPr indent="330200">
              <a:lnSpc>
                <a:spcPct val="112000"/>
              </a:lnSpc>
              <a:spcAft>
                <a:spcPts val="500"/>
              </a:spcAft>
            </a:pPr>
            <a:r>
              <a:rPr lang="vi-VN" sz="3200" b="1" dirty="0" smtClean="0">
                <a:solidFill>
                  <a:srgbClr val="E08738"/>
                </a:solidFill>
                <a:latin typeface="+mj-lt"/>
                <a:ea typeface="Segoe UI" panose="020B0502040204020203" pitchFamily="34" charset="0"/>
              </a:rPr>
              <a:t>Tìm </a:t>
            </a:r>
            <a:r>
              <a:rPr lang="vi-VN" sz="3200" b="1" dirty="0">
                <a:solidFill>
                  <a:srgbClr val="E08738"/>
                </a:solidFill>
                <a:latin typeface="+mj-lt"/>
                <a:ea typeface="Segoe UI" panose="020B0502040204020203" pitchFamily="34" charset="0"/>
              </a:rPr>
              <a:t>hiểu con đường trao đổi nước ở động </a:t>
            </a:r>
            <a:r>
              <a:rPr lang="vi-VN" sz="3200" b="1" dirty="0" smtClean="0">
                <a:solidFill>
                  <a:srgbClr val="E08738"/>
                </a:solidFill>
                <a:latin typeface="+mj-lt"/>
                <a:ea typeface="Segoe UI" panose="020B0502040204020203" pitchFamily="34" charset="0"/>
              </a:rPr>
              <a:t>vật và người.</a:t>
            </a:r>
            <a:r>
              <a:rPr lang="en-US" sz="3200" b="1" dirty="0" smtClean="0">
                <a:solidFill>
                  <a:srgbClr val="E08738"/>
                </a:solidFill>
                <a:latin typeface="+mj-lt"/>
                <a:ea typeface="Segoe UI" panose="020B0502040204020203" pitchFamily="34" charset="0"/>
              </a:rPr>
              <a:t> </a:t>
            </a:r>
            <a:endParaRPr lang="en-US" sz="2400" dirty="0">
              <a:effectLst/>
              <a:latin typeface="+mj-lt"/>
              <a:ea typeface="Segoe UI" panose="020B0502040204020203" pitchFamily="34" charset="0"/>
            </a:endParaRPr>
          </a:p>
        </p:txBody>
      </p:sp>
      <p:pic>
        <p:nvPicPr>
          <p:cNvPr id="7170" name="Picture 2" descr="Quan sát Hình 30.1 và trả lời các câu hỏi sau: Nước được cung cấp cho cơ  thể...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1399687"/>
            <a:ext cx="4862946" cy="5084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5389418" y="1219200"/>
            <a:ext cx="6497782" cy="487928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indent="317500" algn="just">
              <a:lnSpc>
                <a:spcPct val="115000"/>
              </a:lnSpc>
              <a:spcAft>
                <a:spcPts val="500"/>
              </a:spcAft>
            </a:pPr>
            <a:r>
              <a:rPr lang="vi-VN" sz="3200" dirty="0" smtClean="0">
                <a:solidFill>
                  <a:srgbClr val="FF0000"/>
                </a:solidFill>
                <a:effectLst/>
                <a:latin typeface="+mj-lt"/>
                <a:ea typeface="Segoe UI" panose="020B0502040204020203" pitchFamily="34" charset="0"/>
              </a:rPr>
              <a:t>Quan sát hình trả lời câu hỏi:</a:t>
            </a:r>
          </a:p>
          <a:p>
            <a:pPr lvl="0" indent="317500" algn="just">
              <a:lnSpc>
                <a:spcPct val="115000"/>
              </a:lnSpc>
              <a:spcAft>
                <a:spcPts val="500"/>
              </a:spcAft>
            </a:pPr>
            <a:r>
              <a:rPr lang="vi-VN" sz="2800" dirty="0" smtClean="0">
                <a:latin typeface="+mj-lt"/>
                <a:ea typeface="Segoe UI" panose="020B0502040204020203" pitchFamily="34" charset="0"/>
              </a:rPr>
              <a:t>1.</a:t>
            </a:r>
            <a:r>
              <a:rPr lang="vi-VN" sz="2800" dirty="0">
                <a:latin typeface="+mj-lt"/>
              </a:rPr>
              <a:t> Nước được cung </a:t>
            </a:r>
            <a:r>
              <a:rPr lang="vi-VN" sz="2800" dirty="0" smtClean="0">
                <a:latin typeface="+mj-lt"/>
              </a:rPr>
              <a:t>cấp </a:t>
            </a:r>
            <a:r>
              <a:rPr lang="vi-VN" sz="2800" dirty="0">
                <a:latin typeface="+mj-lt"/>
              </a:rPr>
              <a:t>cho cơ thể người từ những nguồn nào?</a:t>
            </a:r>
            <a:endParaRPr lang="en-US" sz="2800" dirty="0">
              <a:latin typeface="+mj-lt"/>
            </a:endParaRPr>
          </a:p>
          <a:p>
            <a:pPr lvl="0" indent="317500" algn="just">
              <a:lnSpc>
                <a:spcPct val="115000"/>
              </a:lnSpc>
              <a:spcAft>
                <a:spcPts val="500"/>
              </a:spcAft>
            </a:pPr>
            <a:r>
              <a:rPr lang="vi-VN" sz="2800" dirty="0" smtClean="0">
                <a:latin typeface="+mj-lt"/>
              </a:rPr>
              <a:t>2. Nước </a:t>
            </a:r>
            <a:r>
              <a:rPr lang="vi-VN" sz="2800" dirty="0">
                <a:latin typeface="+mj-lt"/>
              </a:rPr>
              <a:t>trong cơ thể người có thể bị mất đi qua những con đường nào?</a:t>
            </a:r>
            <a:endParaRPr lang="en-US" sz="2800" dirty="0">
              <a:latin typeface="+mj-lt"/>
            </a:endParaRPr>
          </a:p>
          <a:p>
            <a:pPr indent="317500" algn="just">
              <a:lnSpc>
                <a:spcPct val="115000"/>
              </a:lnSpc>
              <a:spcAft>
                <a:spcPts val="500"/>
              </a:spcAft>
            </a:pPr>
            <a:r>
              <a:rPr lang="vi-VN" sz="2800" dirty="0" smtClean="0">
                <a:effectLst/>
                <a:latin typeface="+mj-lt"/>
                <a:ea typeface="Segoe UI" panose="020B0502040204020203" pitchFamily="34" charset="0"/>
              </a:rPr>
              <a:t>3. </a:t>
            </a:r>
            <a:r>
              <a:rPr lang="vi-VN" sz="2800" dirty="0">
                <a:latin typeface="+mj-lt"/>
              </a:rPr>
              <a:t>Hãy trình bày con đường trao đổi nước ở động vật và </a:t>
            </a:r>
            <a:r>
              <a:rPr lang="vi-VN" sz="2800" dirty="0" smtClean="0">
                <a:latin typeface="+mj-lt"/>
              </a:rPr>
              <a:t>người? </a:t>
            </a:r>
          </a:p>
          <a:p>
            <a:pPr indent="317500" algn="just">
              <a:lnSpc>
                <a:spcPct val="115000"/>
              </a:lnSpc>
              <a:spcAft>
                <a:spcPts val="500"/>
              </a:spcAft>
            </a:pPr>
            <a:r>
              <a:rPr lang="vi-VN" sz="2800" dirty="0" smtClean="0">
                <a:effectLst/>
                <a:latin typeface="+mj-lt"/>
                <a:ea typeface="Segoe UI" panose="020B0502040204020203" pitchFamily="34" charset="0"/>
              </a:rPr>
              <a:t>4. Theo em nên uống nước vào những thời điểm nào là hợp lý?</a:t>
            </a:r>
            <a:endParaRPr lang="en-US" sz="2800" dirty="0">
              <a:effectLst/>
              <a:latin typeface="+mj-lt"/>
              <a:ea typeface="Segoe UI" panose="020B0502040204020203" pitchFamily="34" charset="0"/>
            </a:endParaRPr>
          </a:p>
        </p:txBody>
      </p:sp>
    </p:spTree>
    <p:extLst>
      <p:ext uri="{BB962C8B-B14F-4D97-AF65-F5344CB8AC3E}">
        <p14:creationId xmlns:p14="http://schemas.microsoft.com/office/powerpoint/2010/main" val="14234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429492" y="436310"/>
            <a:ext cx="11582401" cy="1688860"/>
          </a:xfrm>
          <a:prstGeom prst="rect">
            <a:avLst/>
          </a:prstGeom>
        </p:spPr>
        <p:txBody>
          <a:bodyPr wrap="square">
            <a:spAutoFit/>
          </a:bodyPr>
          <a:lstStyle/>
          <a:p>
            <a:pPr lvl="0">
              <a:lnSpc>
                <a:spcPct val="115000"/>
              </a:lnSpc>
              <a:spcAft>
                <a:spcPts val="500"/>
              </a:spcAft>
              <a:buClr>
                <a:srgbClr val="E08738"/>
              </a:buClr>
              <a:buSzPts val="1100"/>
              <a:tabLst>
                <a:tab pos="549910" algn="l"/>
              </a:tabLst>
            </a:pPr>
            <a:r>
              <a:rPr lang="vi-VN" sz="3200" b="1" dirty="0" smtClean="0">
                <a:solidFill>
                  <a:srgbClr val="FF0000"/>
                </a:solidFill>
                <a:latin typeface="+mj-lt"/>
                <a:ea typeface="Segoe UI" panose="020B0502040204020203" pitchFamily="34" charset="0"/>
                <a:cs typeface="Segoe UI" panose="020B0502040204020203" pitchFamily="34" charset="0"/>
              </a:rPr>
              <a:t>1. CON </a:t>
            </a:r>
            <a:r>
              <a:rPr lang="vi-VN" sz="3200" b="1" dirty="0">
                <a:solidFill>
                  <a:srgbClr val="FF0000"/>
                </a:solidFill>
                <a:latin typeface="+mj-lt"/>
                <a:ea typeface="Segoe UI" panose="020B0502040204020203" pitchFamily="34" charset="0"/>
                <a:cs typeface="Segoe UI" panose="020B0502040204020203" pitchFamily="34" charset="0"/>
              </a:rPr>
              <a:t>ĐƯỜNG TRAO ĐỔI </a:t>
            </a:r>
            <a:r>
              <a:rPr lang="vi-VN" sz="3200" b="1" dirty="0" smtClean="0">
                <a:solidFill>
                  <a:srgbClr val="FF0000"/>
                </a:solidFill>
                <a:latin typeface="+mj-lt"/>
                <a:ea typeface="Segoe UI" panose="020B0502040204020203" pitchFamily="34" charset="0"/>
                <a:cs typeface="Segoe UI" panose="020B0502040204020203" pitchFamily="34" charset="0"/>
              </a:rPr>
              <a:t>NƯỚC VÀ </a:t>
            </a:r>
            <a:r>
              <a:rPr lang="vi-VN" sz="3200" b="1" dirty="0">
                <a:solidFill>
                  <a:srgbClr val="FF0000"/>
                </a:solidFill>
                <a:latin typeface="+mj-lt"/>
                <a:ea typeface="Segoe UI" panose="020B0502040204020203" pitchFamily="34" charset="0"/>
                <a:cs typeface="Segoe UI" panose="020B0502040204020203" pitchFamily="34" charset="0"/>
              </a:rPr>
              <a:t>NHU </a:t>
            </a:r>
            <a:r>
              <a:rPr lang="vi-VN" sz="3200" b="1" dirty="0" smtClean="0">
                <a:solidFill>
                  <a:srgbClr val="FF0000"/>
                </a:solidFill>
                <a:latin typeface="+mj-lt"/>
                <a:ea typeface="Segoe UI" panose="020B0502040204020203" pitchFamily="34" charset="0"/>
                <a:cs typeface="Segoe UI" panose="020B0502040204020203" pitchFamily="34" charset="0"/>
              </a:rPr>
              <a:t>CẦU SỬ </a:t>
            </a:r>
            <a:r>
              <a:rPr lang="vi-VN" sz="3200" b="1" dirty="0">
                <a:solidFill>
                  <a:srgbClr val="FF0000"/>
                </a:solidFill>
                <a:latin typeface="+mj-lt"/>
                <a:ea typeface="Segoe UI" panose="020B0502040204020203" pitchFamily="34" charset="0"/>
                <a:cs typeface="Segoe UI" panose="020B0502040204020203" pitchFamily="34" charset="0"/>
              </a:rPr>
              <a:t>DỤNG </a:t>
            </a:r>
            <a:r>
              <a:rPr lang="vi-VN" sz="3200" b="1" dirty="0" smtClean="0">
                <a:solidFill>
                  <a:srgbClr val="FF0000"/>
                </a:solidFill>
                <a:latin typeface="+mj-lt"/>
                <a:ea typeface="Segoe UI" panose="020B0502040204020203" pitchFamily="34" charset="0"/>
                <a:cs typeface="Segoe UI" panose="020B0502040204020203" pitchFamily="34" charset="0"/>
              </a:rPr>
              <a:t>NƯỚC Ở ĐỘNG VẬT.</a:t>
            </a:r>
          </a:p>
          <a:p>
            <a:pPr marL="342900" lvl="0" indent="-342900">
              <a:lnSpc>
                <a:spcPct val="115000"/>
              </a:lnSpc>
              <a:spcAft>
                <a:spcPts val="500"/>
              </a:spcAft>
              <a:buClr>
                <a:srgbClr val="E08738"/>
              </a:buClr>
              <a:buSzPts val="1100"/>
              <a:buFont typeface="+mj-lt"/>
              <a:buAutoNum type="arabicPeriod"/>
              <a:tabLst>
                <a:tab pos="549910" algn="l"/>
              </a:tabLst>
            </a:pPr>
            <a:endParaRPr lang="en-US" sz="2400" u="none" strike="noStrike" spc="0" dirty="0">
              <a:solidFill>
                <a:srgbClr val="002060"/>
              </a:solidFill>
              <a:effectLst/>
              <a:latin typeface="+mj-lt"/>
              <a:ea typeface="Segoe UI" panose="020B0502040204020203" pitchFamily="34" charset="0"/>
              <a:cs typeface="Segoe UI" panose="020B0502040204020203" pitchFamily="34" charset="0"/>
            </a:endParaRPr>
          </a:p>
        </p:txBody>
      </p:sp>
      <p:sp>
        <p:nvSpPr>
          <p:cNvPr id="5" name="Rectangle 4"/>
          <p:cNvSpPr/>
          <p:nvPr/>
        </p:nvSpPr>
        <p:spPr>
          <a:xfrm>
            <a:off x="429492" y="1792661"/>
            <a:ext cx="10834254" cy="1755417"/>
          </a:xfrm>
          <a:prstGeom prst="rect">
            <a:avLst/>
          </a:prstGeom>
        </p:spPr>
        <p:txBody>
          <a:bodyPr wrap="square">
            <a:spAutoFit/>
          </a:bodyPr>
          <a:lstStyle/>
          <a:p>
            <a:pPr marL="457200" indent="-457200" algn="just">
              <a:lnSpc>
                <a:spcPct val="115000"/>
              </a:lnSpc>
              <a:spcAft>
                <a:spcPts val="500"/>
              </a:spcAft>
              <a:buFontTx/>
              <a:buChar char="-"/>
            </a:pPr>
            <a:r>
              <a:rPr lang="vi-VN" sz="3200" b="1" dirty="0" smtClean="0">
                <a:latin typeface="+mj-lt"/>
                <a:ea typeface="Segoe UI" panose="020B0502040204020203" pitchFamily="34" charset="0"/>
              </a:rPr>
              <a:t>Nhu cầu sử dụng nước ở động vật khác nhau tùy theo loài, cân nặng, nhiệt độ môi trường, thức ăn, giới tính, cường độ hoạt động, tình trạng sức khỏe.......</a:t>
            </a:r>
            <a:endParaRPr lang="en-US" sz="1600" dirty="0">
              <a:ea typeface="Segoe UI" panose="020B0502040204020203" pitchFamily="34" charset="0"/>
            </a:endParaRPr>
          </a:p>
        </p:txBody>
      </p:sp>
      <p:sp>
        <p:nvSpPr>
          <p:cNvPr id="6" name="Rectangle 5"/>
          <p:cNvSpPr/>
          <p:nvPr/>
        </p:nvSpPr>
        <p:spPr>
          <a:xfrm>
            <a:off x="429492" y="3856988"/>
            <a:ext cx="10834254" cy="1755417"/>
          </a:xfrm>
          <a:prstGeom prst="rect">
            <a:avLst/>
          </a:prstGeom>
        </p:spPr>
        <p:txBody>
          <a:bodyPr wrap="square">
            <a:spAutoFit/>
          </a:bodyPr>
          <a:lstStyle/>
          <a:p>
            <a:pPr marL="457200" indent="-457200" algn="just">
              <a:lnSpc>
                <a:spcPct val="115000"/>
              </a:lnSpc>
              <a:spcAft>
                <a:spcPts val="500"/>
              </a:spcAft>
              <a:buFontTx/>
              <a:buChar char="-"/>
            </a:pPr>
            <a:r>
              <a:rPr lang="vi-VN" sz="3200" b="1" dirty="0" smtClean="0">
                <a:latin typeface="+mj-lt"/>
                <a:ea typeface="Segoe UI" panose="020B0502040204020203" pitchFamily="34" charset="0"/>
              </a:rPr>
              <a:t>Nước được cung cấp cho cơ thể động vật qua thức ăn và nước uống, thải ra khỏi cơ thể thông qua hô hấp, thoát mồ hôi, bài tiết nước tiểu và thải phân.   </a:t>
            </a:r>
            <a:endParaRPr lang="en-US" sz="3200" b="1" dirty="0">
              <a:latin typeface="+mj-lt"/>
              <a:ea typeface="Segoe UI" panose="020B0502040204020203" pitchFamily="34" charset="0"/>
            </a:endParaRPr>
          </a:p>
        </p:txBody>
      </p:sp>
    </p:spTree>
    <p:extLst>
      <p:ext uri="{BB962C8B-B14F-4D97-AF65-F5344CB8AC3E}">
        <p14:creationId xmlns:p14="http://schemas.microsoft.com/office/powerpoint/2010/main" val="963192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983673" y="1041462"/>
            <a:ext cx="10390908" cy="4247317"/>
          </a:xfrm>
          <a:prstGeom prst="rect">
            <a:avLst/>
          </a:prstGeom>
          <a:solidFill>
            <a:schemeClr val="accent4">
              <a:lumMod val="60000"/>
              <a:lumOff val="40000"/>
            </a:schemeClr>
          </a:solidFill>
          <a:ln>
            <a:solidFill>
              <a:schemeClr val="tx1"/>
            </a:solidFill>
          </a:ln>
        </p:spPr>
        <p:txBody>
          <a:bodyPr wrap="square">
            <a:spAutoFit/>
          </a:bodyPr>
          <a:lstStyle/>
          <a:p>
            <a:pPr algn="ctr"/>
            <a:r>
              <a:rPr lang="vi-VN" sz="3600" b="1" dirty="0" smtClean="0">
                <a:solidFill>
                  <a:srgbClr val="FF0000"/>
                </a:solidFill>
                <a:latin typeface="+mj-lt"/>
                <a:ea typeface="Segoe UI" panose="020B0502040204020203" pitchFamily="34" charset="0"/>
              </a:rPr>
              <a:t>Nên uống nước vào những thời điểm hợp lí:</a:t>
            </a:r>
          </a:p>
          <a:p>
            <a:endParaRPr lang="vi-VN" dirty="0" smtClean="0"/>
          </a:p>
          <a:p>
            <a:pPr marL="457200" indent="-457200">
              <a:buFontTx/>
              <a:buChar char="-"/>
            </a:pPr>
            <a:r>
              <a:rPr lang="vi-VN" sz="3600" dirty="0" smtClean="0">
                <a:latin typeface="+mj-lt"/>
              </a:rPr>
              <a:t>Sau khi ăn.</a:t>
            </a:r>
          </a:p>
          <a:p>
            <a:pPr marL="457200" indent="-457200">
              <a:buFontTx/>
              <a:buChar char="-"/>
            </a:pPr>
            <a:r>
              <a:rPr lang="vi-VN" sz="3600" dirty="0" smtClean="0">
                <a:latin typeface="+mj-lt"/>
              </a:rPr>
              <a:t>Khi cơ thể toát nhiều mồ hôi (khi trời nóng, sau khi tập thể dục, vận động nặng,...).</a:t>
            </a:r>
          </a:p>
          <a:p>
            <a:pPr marL="457200" indent="-457200">
              <a:buFontTx/>
              <a:buChar char="-"/>
            </a:pPr>
            <a:r>
              <a:rPr lang="vi-VN" sz="3600" dirty="0" smtClean="0">
                <a:latin typeface="+mj-lt"/>
              </a:rPr>
              <a:t>Khi mệt mỏi.</a:t>
            </a:r>
          </a:p>
          <a:p>
            <a:pPr marL="457200" indent="-457200">
              <a:buFontTx/>
              <a:buChar char="-"/>
            </a:pPr>
            <a:r>
              <a:rPr lang="vi-VN" sz="3600" dirty="0">
                <a:latin typeface="+mj-lt"/>
              </a:rPr>
              <a:t>K</a:t>
            </a:r>
            <a:r>
              <a:rPr lang="vi-VN" sz="3600" dirty="0" smtClean="0">
                <a:latin typeface="+mj-lt"/>
              </a:rPr>
              <a:t>hi bị tiêu chảy.</a:t>
            </a:r>
          </a:p>
          <a:p>
            <a:pPr marL="457200" indent="-457200">
              <a:buFontTx/>
              <a:buChar char="-"/>
            </a:pPr>
            <a:r>
              <a:rPr lang="vi-VN" sz="3600" dirty="0">
                <a:latin typeface="+mj-lt"/>
              </a:rPr>
              <a:t>T</a:t>
            </a:r>
            <a:r>
              <a:rPr lang="vi-VN" sz="3600" dirty="0" smtClean="0">
                <a:latin typeface="+mj-lt"/>
              </a:rPr>
              <a:t>rước khi đi ngủ,...</a:t>
            </a:r>
            <a:endParaRPr lang="en-US" sz="3600" dirty="0" smtClean="0">
              <a:latin typeface="+mj-lt"/>
            </a:endParaRPr>
          </a:p>
        </p:txBody>
      </p:sp>
    </p:spTree>
    <p:extLst>
      <p:ext uri="{BB962C8B-B14F-4D97-AF65-F5344CB8AC3E}">
        <p14:creationId xmlns:p14="http://schemas.microsoft.com/office/powerpoint/2010/main" val="15005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75698" y="327921"/>
            <a:ext cx="11545248" cy="574901"/>
          </a:xfrm>
          <a:prstGeom prst="rect">
            <a:avLst/>
          </a:prstGeom>
        </p:spPr>
        <p:txBody>
          <a:bodyPr wrap="square">
            <a:spAutoFit/>
          </a:bodyPr>
          <a:lstStyle/>
          <a:p>
            <a:pPr lvl="0">
              <a:lnSpc>
                <a:spcPct val="112000"/>
              </a:lnSpc>
              <a:spcAft>
                <a:spcPts val="500"/>
              </a:spcAft>
              <a:buClr>
                <a:srgbClr val="E08738"/>
              </a:buClr>
              <a:buSzPts val="1100"/>
              <a:tabLst>
                <a:tab pos="589915" algn="l"/>
              </a:tabLst>
            </a:pPr>
            <a:r>
              <a:rPr lang="vi-VN" sz="2800" b="1" dirty="0" smtClean="0">
                <a:solidFill>
                  <a:srgbClr val="FF0000"/>
                </a:solidFill>
                <a:latin typeface="+mj-lt"/>
                <a:ea typeface="Segoe UI" panose="020B0502040204020203" pitchFamily="34" charset="0"/>
                <a:cs typeface="Segoe UI" panose="020B0502040204020203" pitchFamily="34" charset="0"/>
              </a:rPr>
              <a:t>2. CON </a:t>
            </a:r>
            <a:r>
              <a:rPr lang="vi-VN" sz="2800" b="1" dirty="0">
                <a:solidFill>
                  <a:srgbClr val="FF0000"/>
                </a:solidFill>
                <a:latin typeface="+mj-lt"/>
                <a:ea typeface="Segoe UI" panose="020B0502040204020203" pitchFamily="34" charset="0"/>
                <a:cs typeface="Segoe UI" panose="020B0502040204020203" pitchFamily="34" charset="0"/>
              </a:rPr>
              <a:t>ĐƯỜNG THU NHẬN VÀ TIÊU HOÁ THỨC ĂN Ở ĐỘNG VẬT</a:t>
            </a:r>
            <a:endParaRPr lang="en-US" sz="2800" u="none" strike="noStrike" spc="0" dirty="0">
              <a:solidFill>
                <a:srgbClr val="FF0000"/>
              </a:solidFill>
              <a:effectLst/>
              <a:latin typeface="+mj-lt"/>
              <a:ea typeface="Segoe UI" panose="020B0502040204020203" pitchFamily="34" charset="0"/>
              <a:cs typeface="Segoe UI" panose="020B0502040204020203" pitchFamily="34" charset="0"/>
            </a:endParaRPr>
          </a:p>
        </p:txBody>
      </p:sp>
      <p:sp>
        <p:nvSpPr>
          <p:cNvPr id="5" name="Cloud 4"/>
          <p:cNvSpPr/>
          <p:nvPr/>
        </p:nvSpPr>
        <p:spPr>
          <a:xfrm>
            <a:off x="765190" y="1794558"/>
            <a:ext cx="4264010" cy="3290059"/>
          </a:xfrm>
          <a:prstGeom prst="cloud">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latin typeface="+mj-lt"/>
              </a:rPr>
              <a:t>Hệ tiêu hóa gồm những cơ quan nào?</a:t>
            </a:r>
            <a:endParaRPr lang="en-US" sz="3600" b="1" dirty="0">
              <a:latin typeface="+mj-lt"/>
            </a:endParaRPr>
          </a:p>
        </p:txBody>
      </p:sp>
      <p:pic>
        <p:nvPicPr>
          <p:cNvPr id="3" name="Picture 2"/>
          <p:cNvPicPr>
            <a:picLocks noChangeAspect="1"/>
          </p:cNvPicPr>
          <p:nvPr/>
        </p:nvPicPr>
        <p:blipFill>
          <a:blip r:embed="rId3"/>
          <a:stretch>
            <a:fillRect/>
          </a:stretch>
        </p:blipFill>
        <p:spPr>
          <a:xfrm>
            <a:off x="5525698" y="999805"/>
            <a:ext cx="6195248" cy="5497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42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75698" y="480321"/>
            <a:ext cx="11545248" cy="574901"/>
          </a:xfrm>
          <a:prstGeom prst="rect">
            <a:avLst/>
          </a:prstGeom>
        </p:spPr>
        <p:txBody>
          <a:bodyPr wrap="square">
            <a:spAutoFit/>
          </a:bodyPr>
          <a:lstStyle/>
          <a:p>
            <a:pPr lvl="0">
              <a:lnSpc>
                <a:spcPct val="112000"/>
              </a:lnSpc>
              <a:spcAft>
                <a:spcPts val="500"/>
              </a:spcAft>
              <a:buClr>
                <a:srgbClr val="E08738"/>
              </a:buClr>
              <a:buSzPts val="1100"/>
              <a:tabLst>
                <a:tab pos="589915" algn="l"/>
              </a:tabLst>
            </a:pPr>
            <a:r>
              <a:rPr lang="vi-VN" sz="2800" b="1" dirty="0" smtClean="0">
                <a:solidFill>
                  <a:srgbClr val="FF0000"/>
                </a:solidFill>
                <a:latin typeface="+mj-lt"/>
                <a:ea typeface="Segoe UI" panose="020B0502040204020203" pitchFamily="34" charset="0"/>
                <a:cs typeface="Segoe UI" panose="020B0502040204020203" pitchFamily="34" charset="0"/>
              </a:rPr>
              <a:t>2. CON </a:t>
            </a:r>
            <a:r>
              <a:rPr lang="vi-VN" sz="2800" b="1" dirty="0">
                <a:solidFill>
                  <a:srgbClr val="FF0000"/>
                </a:solidFill>
                <a:latin typeface="+mj-lt"/>
                <a:ea typeface="Segoe UI" panose="020B0502040204020203" pitchFamily="34" charset="0"/>
                <a:cs typeface="Segoe UI" panose="020B0502040204020203" pitchFamily="34" charset="0"/>
              </a:rPr>
              <a:t>ĐƯỜNG THU NHẬN VÀ TIÊU HOÁ THỨC ĂN Ở ĐỘNG VẬT</a:t>
            </a:r>
            <a:endParaRPr lang="en-US" sz="2800" u="none" strike="noStrike" spc="0" dirty="0">
              <a:solidFill>
                <a:srgbClr val="FF0000"/>
              </a:solidFill>
              <a:effectLst/>
              <a:latin typeface="+mj-lt"/>
              <a:ea typeface="Segoe UI" panose="020B0502040204020203" pitchFamily="34" charset="0"/>
              <a:cs typeface="Segoe UI" panose="020B0502040204020203" pitchFamily="34" charset="0"/>
            </a:endParaRPr>
          </a:p>
        </p:txBody>
      </p:sp>
      <p:pic>
        <p:nvPicPr>
          <p:cNvPr id="10242" name="Picture 2" descr="Dựa vào Hình 30.2, em hãy mô tả con đường thu nhận và tiêu hoá thức ăn  trong ống tiêu hoá ở người | Giải khoa học tự nhiên 7 chân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964" y="1221476"/>
            <a:ext cx="8521163" cy="526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6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5698" y="480321"/>
            <a:ext cx="11545248" cy="574901"/>
          </a:xfrm>
          <a:prstGeom prst="rect">
            <a:avLst/>
          </a:prstGeom>
        </p:spPr>
        <p:txBody>
          <a:bodyPr wrap="square">
            <a:spAutoFit/>
          </a:bodyPr>
          <a:lstStyle/>
          <a:p>
            <a:pPr lvl="0">
              <a:lnSpc>
                <a:spcPct val="112000"/>
              </a:lnSpc>
              <a:spcAft>
                <a:spcPts val="500"/>
              </a:spcAft>
              <a:buClr>
                <a:srgbClr val="E08738"/>
              </a:buClr>
              <a:buSzPts val="1100"/>
              <a:tabLst>
                <a:tab pos="589915" algn="l"/>
              </a:tabLst>
            </a:pPr>
            <a:r>
              <a:rPr lang="vi-VN" sz="2800" b="1" dirty="0" smtClean="0">
                <a:solidFill>
                  <a:srgbClr val="FF0000"/>
                </a:solidFill>
                <a:latin typeface="+mj-lt"/>
                <a:ea typeface="Segoe UI" panose="020B0502040204020203" pitchFamily="34" charset="0"/>
                <a:cs typeface="Segoe UI" panose="020B0502040204020203" pitchFamily="34" charset="0"/>
              </a:rPr>
              <a:t>2. CON </a:t>
            </a:r>
            <a:r>
              <a:rPr lang="vi-VN" sz="2800" b="1" dirty="0">
                <a:solidFill>
                  <a:srgbClr val="FF0000"/>
                </a:solidFill>
                <a:latin typeface="+mj-lt"/>
                <a:ea typeface="Segoe UI" panose="020B0502040204020203" pitchFamily="34" charset="0"/>
                <a:cs typeface="Segoe UI" panose="020B0502040204020203" pitchFamily="34" charset="0"/>
              </a:rPr>
              <a:t>ĐƯỜNG THU NHẬN VÀ TIÊU HOÁ </a:t>
            </a:r>
            <a:r>
              <a:rPr lang="vi-VN" sz="2800" b="1" dirty="0" smtClean="0">
                <a:solidFill>
                  <a:srgbClr val="FF0000"/>
                </a:solidFill>
                <a:latin typeface="+mj-lt"/>
                <a:ea typeface="Segoe UI" panose="020B0502040204020203" pitchFamily="34" charset="0"/>
                <a:cs typeface="Segoe UI" panose="020B0502040204020203" pitchFamily="34" charset="0"/>
              </a:rPr>
              <a:t>THỨC </a:t>
            </a:r>
            <a:r>
              <a:rPr lang="vi-VN" sz="2800" b="1" dirty="0">
                <a:solidFill>
                  <a:srgbClr val="FF0000"/>
                </a:solidFill>
                <a:latin typeface="+mj-lt"/>
                <a:ea typeface="Segoe UI" panose="020B0502040204020203" pitchFamily="34" charset="0"/>
                <a:cs typeface="Segoe UI" panose="020B0502040204020203" pitchFamily="34" charset="0"/>
              </a:rPr>
              <a:t>ĂN Ở ĐỘNG VẬT</a:t>
            </a:r>
            <a:endParaRPr lang="en-US" sz="2800" u="none" strike="noStrike" spc="0" dirty="0">
              <a:solidFill>
                <a:srgbClr val="FF0000"/>
              </a:solidFill>
              <a:effectLst/>
              <a:latin typeface="+mj-lt"/>
              <a:ea typeface="Segoe UI" panose="020B0502040204020203" pitchFamily="34" charset="0"/>
              <a:cs typeface="Segoe UI" panose="020B0502040204020203" pitchFamily="34" charset="0"/>
            </a:endParaRPr>
          </a:p>
        </p:txBody>
      </p:sp>
      <p:sp>
        <p:nvSpPr>
          <p:cNvPr id="6" name="Rectangle 5"/>
          <p:cNvSpPr/>
          <p:nvPr/>
        </p:nvSpPr>
        <p:spPr>
          <a:xfrm>
            <a:off x="420358" y="1191491"/>
            <a:ext cx="11466842" cy="4616135"/>
          </a:xfrm>
          <a:prstGeom prst="rect">
            <a:avLst/>
          </a:prstGeom>
          <a:solidFill>
            <a:schemeClr val="accent2">
              <a:lumMod val="60000"/>
              <a:lumOff val="40000"/>
            </a:schemeClr>
          </a:solidFill>
          <a:ln>
            <a:solidFill>
              <a:schemeClr val="tx1"/>
            </a:solidFill>
          </a:ln>
        </p:spPr>
        <p:txBody>
          <a:bodyPr wrap="square">
            <a:spAutoFit/>
          </a:bodyPr>
          <a:lstStyle/>
          <a:p>
            <a:pPr marL="571500" indent="-571500" algn="just">
              <a:lnSpc>
                <a:spcPct val="115000"/>
              </a:lnSpc>
              <a:spcAft>
                <a:spcPts val="500"/>
              </a:spcAft>
              <a:buFontTx/>
              <a:buChar char="-"/>
            </a:pPr>
            <a:r>
              <a:rPr lang="vi-VN" sz="3600" dirty="0" smtClean="0">
                <a:effectLst/>
                <a:latin typeface="+mj-lt"/>
                <a:ea typeface="Segoe UI" panose="020B0502040204020203" pitchFamily="34" charset="0"/>
              </a:rPr>
              <a:t>Con đường thu nhận và tiêu hóa thức ăn trong ống tiêu hóa ở người diễn ra gồm các giai đoạn chính: Thu nhận, biến đổi thức ăn, hấp thụ các chất dinh dưỡng và thải các chất cặn bã.</a:t>
            </a:r>
          </a:p>
          <a:p>
            <a:pPr marL="571500" indent="-571500" algn="just">
              <a:lnSpc>
                <a:spcPct val="115000"/>
              </a:lnSpc>
              <a:spcAft>
                <a:spcPts val="500"/>
              </a:spcAft>
              <a:buFontTx/>
              <a:buChar char="-"/>
            </a:pPr>
            <a:r>
              <a:rPr lang="vi-VN" sz="3600" dirty="0" smtClean="0">
                <a:latin typeface="+mj-lt"/>
                <a:ea typeface="Segoe UI" panose="020B0502040204020203" pitchFamily="34" charset="0"/>
              </a:rPr>
              <a:t>Con đường vận chuyển các chất trong ống tiêu hóa ở người : Miệng </a:t>
            </a:r>
            <a:r>
              <a:rPr lang="en-US" sz="3600" dirty="0" smtClean="0">
                <a:latin typeface="+mj-lt"/>
                <a:ea typeface="Segoe UI" panose="020B0502040204020203" pitchFamily="34" charset="0"/>
              </a:rPr>
              <a:t>     </a:t>
            </a:r>
            <a:r>
              <a:rPr lang="vi-VN" sz="3600" dirty="0" smtClean="0">
                <a:latin typeface="+mj-lt"/>
                <a:ea typeface="Segoe UI" panose="020B0502040204020203" pitchFamily="34" charset="0"/>
              </a:rPr>
              <a:t>thực quản</a:t>
            </a:r>
            <a:r>
              <a:rPr lang="en-US" sz="3600" dirty="0" smtClean="0">
                <a:latin typeface="+mj-lt"/>
                <a:ea typeface="Segoe UI" panose="020B0502040204020203" pitchFamily="34" charset="0"/>
              </a:rPr>
              <a:t>    </a:t>
            </a:r>
            <a:r>
              <a:rPr lang="vi-VN" sz="3600" dirty="0" smtClean="0">
                <a:latin typeface="+mj-lt"/>
                <a:ea typeface="Segoe UI" panose="020B0502040204020203" pitchFamily="34" charset="0"/>
              </a:rPr>
              <a:t> </a:t>
            </a:r>
            <a:r>
              <a:rPr lang="en-US" sz="3600" dirty="0" smtClean="0">
                <a:latin typeface="+mj-lt"/>
                <a:ea typeface="Segoe UI" panose="020B0502040204020203" pitchFamily="34" charset="0"/>
              </a:rPr>
              <a:t>  </a:t>
            </a:r>
            <a:r>
              <a:rPr lang="vi-VN" sz="3600" dirty="0" smtClean="0">
                <a:latin typeface="+mj-lt"/>
                <a:ea typeface="Segoe UI" panose="020B0502040204020203" pitchFamily="34" charset="0"/>
              </a:rPr>
              <a:t>ruột non </a:t>
            </a:r>
            <a:r>
              <a:rPr lang="en-US" sz="3600" dirty="0" smtClean="0">
                <a:latin typeface="+mj-lt"/>
                <a:ea typeface="Segoe UI" panose="020B0502040204020203" pitchFamily="34" charset="0"/>
              </a:rPr>
              <a:t>     </a:t>
            </a:r>
            <a:r>
              <a:rPr lang="vi-VN" sz="3600" dirty="0" smtClean="0">
                <a:latin typeface="+mj-lt"/>
                <a:ea typeface="Segoe UI" panose="020B0502040204020203" pitchFamily="34" charset="0"/>
              </a:rPr>
              <a:t>ruột già </a:t>
            </a:r>
            <a:r>
              <a:rPr lang="en-US" sz="3600" dirty="0" smtClean="0">
                <a:latin typeface="+mj-lt"/>
                <a:ea typeface="Segoe UI" panose="020B0502040204020203" pitchFamily="34" charset="0"/>
              </a:rPr>
              <a:t>    </a:t>
            </a:r>
            <a:r>
              <a:rPr lang="vi-VN" sz="3600" dirty="0" smtClean="0">
                <a:latin typeface="+mj-lt"/>
                <a:ea typeface="Segoe UI" panose="020B0502040204020203" pitchFamily="34" charset="0"/>
              </a:rPr>
              <a:t>trực tràng </a:t>
            </a:r>
            <a:r>
              <a:rPr lang="en-US" sz="3600" dirty="0" smtClean="0">
                <a:latin typeface="+mj-lt"/>
                <a:ea typeface="Segoe UI" panose="020B0502040204020203" pitchFamily="34" charset="0"/>
              </a:rPr>
              <a:t>     </a:t>
            </a:r>
            <a:r>
              <a:rPr lang="vi-VN" sz="3600" dirty="0" smtClean="0">
                <a:latin typeface="+mj-lt"/>
                <a:ea typeface="Segoe UI" panose="020B0502040204020203" pitchFamily="34" charset="0"/>
              </a:rPr>
              <a:t>hậu môn.</a:t>
            </a:r>
            <a:endParaRPr lang="vi-VN" sz="3600" dirty="0" smtClean="0">
              <a:effectLst/>
              <a:latin typeface="+mj-lt"/>
              <a:ea typeface="Segoe UI" panose="020B0502040204020203" pitchFamily="34" charset="0"/>
            </a:endParaRPr>
          </a:p>
        </p:txBody>
      </p:sp>
      <p:sp>
        <p:nvSpPr>
          <p:cNvPr id="2" name="Right Arrow 1"/>
          <p:cNvSpPr/>
          <p:nvPr/>
        </p:nvSpPr>
        <p:spPr>
          <a:xfrm>
            <a:off x="3768434" y="4747954"/>
            <a:ext cx="498765" cy="133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345383" y="4737217"/>
            <a:ext cx="464282" cy="144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588790" y="4747953"/>
            <a:ext cx="498764" cy="133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561879" y="4742585"/>
            <a:ext cx="498764" cy="133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138322" y="5403273"/>
            <a:ext cx="383205"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710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8036" y="1324287"/>
            <a:ext cx="10626436" cy="4924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734292" y="398708"/>
            <a:ext cx="10861963" cy="717761"/>
          </a:xfrm>
          <a:prstGeom prst="rect">
            <a:avLst/>
          </a:prstGeom>
        </p:spPr>
        <p:txBody>
          <a:bodyPr wrap="square">
            <a:spAutoFit/>
          </a:bodyPr>
          <a:lstStyle/>
          <a:p>
            <a:pPr lvl="0" algn="just">
              <a:lnSpc>
                <a:spcPct val="127000"/>
              </a:lnSpc>
              <a:spcAft>
                <a:spcPts val="500"/>
              </a:spcAft>
              <a:buClr>
                <a:srgbClr val="000000"/>
              </a:buClr>
              <a:buSzPts val="1000"/>
              <a:tabLst>
                <a:tab pos="499110" algn="l"/>
              </a:tabLst>
            </a:pPr>
            <a:r>
              <a:rPr lang="vi-VN" sz="3200" dirty="0">
                <a:latin typeface="+mj-lt"/>
                <a:ea typeface="Segoe UI" panose="020B0502040204020203" pitchFamily="34" charset="0"/>
                <a:cs typeface="Segoe UI" panose="020B0502040204020203" pitchFamily="34" charset="0"/>
              </a:rPr>
              <a:t>Em hãy đề xuất một số biện pháp bảo vệ sức khỏe hệ tiêu hóa?</a:t>
            </a:r>
            <a:endParaRPr lang="en-US" sz="3200" dirty="0">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05912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22530" name="Picture 2" descr="Tiêu thụ bia rượu - không có ngưỡng an toàn - Báo Cần Thơ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78155"/>
            <a:ext cx="4509654" cy="3174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3" descr="E:\HÌNH ẢNH\Cham-soc-rang-mieng-cho-tre-trong-ngay-Tet_Tin180.com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9" y="0"/>
            <a:ext cx="4405745" cy="31396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710545" y="497600"/>
            <a:ext cx="7051964" cy="5347105"/>
          </a:xfrm>
          <a:prstGeom prst="rect">
            <a:avLst/>
          </a:prstGeom>
          <a:solidFill>
            <a:schemeClr val="accent6">
              <a:lumMod val="60000"/>
              <a:lumOff val="40000"/>
            </a:schemeClr>
          </a:solidFill>
          <a:ln>
            <a:solidFill>
              <a:schemeClr val="tx1"/>
            </a:solidFill>
          </a:ln>
        </p:spPr>
        <p:txBody>
          <a:bodyPr wrap="square">
            <a:spAutoFit/>
          </a:bodyPr>
          <a:lstStyle/>
          <a:p>
            <a:pPr indent="419100" algn="just">
              <a:lnSpc>
                <a:spcPct val="127000"/>
              </a:lnSpc>
              <a:spcAft>
                <a:spcPts val="500"/>
              </a:spcAft>
            </a:pPr>
            <a:r>
              <a:rPr lang="vi-VN" sz="2800" b="1" dirty="0" smtClean="0">
                <a:solidFill>
                  <a:srgbClr val="FF0000"/>
                </a:solidFill>
                <a:latin typeface="+mj-lt"/>
                <a:ea typeface="Segoe UI" panose="020B0502040204020203" pitchFamily="34" charset="0"/>
              </a:rPr>
              <a:t>BIỆN PHÁP BẢO VỆ HỆ TIÊU HÓA</a:t>
            </a:r>
          </a:p>
          <a:p>
            <a:pPr indent="419100" algn="just">
              <a:lnSpc>
                <a:spcPct val="127000"/>
              </a:lnSpc>
              <a:spcAft>
                <a:spcPts val="500"/>
              </a:spcAft>
            </a:pPr>
            <a:r>
              <a:rPr lang="vi-VN" sz="2800" dirty="0" smtClean="0">
                <a:latin typeface="+mj-lt"/>
                <a:ea typeface="Segoe UI" panose="020B0502040204020203" pitchFamily="34" charset="0"/>
              </a:rPr>
              <a:t>+ </a:t>
            </a:r>
            <a:r>
              <a:rPr lang="vi-VN" sz="2800" dirty="0">
                <a:latin typeface="+mj-lt"/>
                <a:ea typeface="Segoe UI" panose="020B0502040204020203" pitchFamily="34" charset="0"/>
              </a:rPr>
              <a:t>Ăn uống đúng giờ, đúng bữa.</a:t>
            </a:r>
            <a:endParaRPr lang="en-US" sz="2800" dirty="0">
              <a:latin typeface="+mj-lt"/>
              <a:ea typeface="Segoe UI" panose="020B0502040204020203" pitchFamily="34" charset="0"/>
            </a:endParaRPr>
          </a:p>
          <a:p>
            <a:pPr indent="419100" algn="just">
              <a:lnSpc>
                <a:spcPct val="127000"/>
              </a:lnSpc>
              <a:spcAft>
                <a:spcPts val="500"/>
              </a:spcAft>
            </a:pPr>
            <a:r>
              <a:rPr lang="vi-VN" sz="2800" dirty="0">
                <a:latin typeface="+mj-lt"/>
                <a:ea typeface="Segoe UI" panose="020B0502040204020203" pitchFamily="34" charset="0"/>
              </a:rPr>
              <a:t>+ Không ăn vội vàng, cần nhai kĩ thức ăn.</a:t>
            </a:r>
            <a:endParaRPr lang="en-US" sz="2800" dirty="0">
              <a:latin typeface="+mj-lt"/>
              <a:ea typeface="Segoe UI" panose="020B0502040204020203" pitchFamily="34" charset="0"/>
            </a:endParaRPr>
          </a:p>
          <a:p>
            <a:pPr indent="419100" algn="just">
              <a:lnSpc>
                <a:spcPct val="127000"/>
              </a:lnSpc>
              <a:spcAft>
                <a:spcPts val="500"/>
              </a:spcAft>
            </a:pPr>
            <a:r>
              <a:rPr lang="vi-VN" sz="2800" dirty="0">
                <a:latin typeface="+mj-lt"/>
                <a:ea typeface="Segoe UI" panose="020B0502040204020203" pitchFamily="34" charset="0"/>
              </a:rPr>
              <a:t>+ Không làm việc hay vận động mạnh sau khi ăn.</a:t>
            </a:r>
            <a:endParaRPr lang="en-US" sz="2800" dirty="0">
              <a:latin typeface="+mj-lt"/>
              <a:ea typeface="Segoe UI" panose="020B0502040204020203" pitchFamily="34" charset="0"/>
            </a:endParaRPr>
          </a:p>
          <a:p>
            <a:pPr indent="419100" algn="just">
              <a:lnSpc>
                <a:spcPct val="127000"/>
              </a:lnSpc>
              <a:spcAft>
                <a:spcPts val="500"/>
              </a:spcAft>
            </a:pPr>
            <a:r>
              <a:rPr lang="vi-VN" sz="2800" dirty="0">
                <a:latin typeface="+mj-lt"/>
                <a:ea typeface="Segoe UI" panose="020B0502040204020203" pitchFamily="34" charset="0"/>
              </a:rPr>
              <a:t>+ Không sử dụng các loại rượu, bia.</a:t>
            </a:r>
            <a:endParaRPr lang="en-US" sz="2800" dirty="0">
              <a:latin typeface="+mj-lt"/>
              <a:ea typeface="Segoe UI" panose="020B0502040204020203" pitchFamily="34" charset="0"/>
            </a:endParaRPr>
          </a:p>
          <a:p>
            <a:pPr indent="419100" algn="just">
              <a:lnSpc>
                <a:spcPct val="127000"/>
              </a:lnSpc>
              <a:spcAft>
                <a:spcPts val="500"/>
              </a:spcAft>
            </a:pPr>
            <a:r>
              <a:rPr lang="vi-VN" sz="2800" dirty="0">
                <a:latin typeface="+mj-lt"/>
                <a:ea typeface="Segoe UI" panose="020B0502040204020203" pitchFamily="34" charset="0"/>
              </a:rPr>
              <a:t>+ Đánh răng sau khi ăn và buổi tối trước khi đi ngủ.</a:t>
            </a:r>
            <a:endParaRPr lang="en-US" sz="2800" dirty="0">
              <a:latin typeface="+mj-lt"/>
              <a:ea typeface="Segoe UI" panose="020B0502040204020203" pitchFamily="34" charset="0"/>
            </a:endParaRPr>
          </a:p>
          <a:p>
            <a:r>
              <a:rPr lang="vi-VN" sz="3200" dirty="0">
                <a:solidFill>
                  <a:srgbClr val="000000"/>
                </a:solidFill>
                <a:latin typeface="+mj-lt"/>
              </a:rPr>
              <a:t>......</a:t>
            </a:r>
            <a:endParaRPr lang="en-US" dirty="0">
              <a:latin typeface="+mj-lt"/>
            </a:endParaRPr>
          </a:p>
        </p:txBody>
      </p:sp>
    </p:spTree>
    <p:extLst>
      <p:ext uri="{BB962C8B-B14F-4D97-AF65-F5344CB8AC3E}">
        <p14:creationId xmlns:p14="http://schemas.microsoft.com/office/powerpoint/2010/main" val="10430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 calcmode="lin" valueType="num">
                                      <p:cBhvr additive="base">
                                        <p:cTn id="14" dur="500" fill="hold"/>
                                        <p:tgtEl>
                                          <p:spTgt spid="22530"/>
                                        </p:tgtEl>
                                        <p:attrNameLst>
                                          <p:attrName>ppt_x</p:attrName>
                                        </p:attrNameLst>
                                      </p:cBhvr>
                                      <p:tavLst>
                                        <p:tav tm="0">
                                          <p:val>
                                            <p:strVal val="#ppt_x"/>
                                          </p:val>
                                        </p:tav>
                                        <p:tav tm="100000">
                                          <p:val>
                                            <p:strVal val="#ppt_x"/>
                                          </p:val>
                                        </p:tav>
                                      </p:tavLst>
                                    </p:anim>
                                    <p:anim calcmode="lin" valueType="num">
                                      <p:cBhvr additive="base">
                                        <p:cTn id="15"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ời cảm ơn - Báo Thái Bì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4" y="152401"/>
            <a:ext cx="11568545" cy="647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74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48" y="360218"/>
            <a:ext cx="5715000" cy="6262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4" name="Table 3"/>
          <p:cNvGraphicFramePr>
            <a:graphicFrameLocks noGrp="1"/>
          </p:cNvGraphicFramePr>
          <p:nvPr>
            <p:extLst>
              <p:ext uri="{D42A27DB-BD31-4B8C-83A1-F6EECF244321}">
                <p14:modId xmlns:p14="http://schemas.microsoft.com/office/powerpoint/2010/main" val="57004854"/>
              </p:ext>
            </p:extLst>
          </p:nvPr>
        </p:nvGraphicFramePr>
        <p:xfrm>
          <a:off x="6821631" y="1069831"/>
          <a:ext cx="4608369" cy="4937760"/>
        </p:xfrm>
        <a:graphic>
          <a:graphicData uri="http://schemas.openxmlformats.org/drawingml/2006/table">
            <a:tbl>
              <a:tblPr/>
              <a:tblGrid>
                <a:gridCol w="4608369">
                  <a:extLst>
                    <a:ext uri="{9D8B030D-6E8A-4147-A177-3AD203B41FA5}">
                      <a16:colId xmlns:a16="http://schemas.microsoft.com/office/drawing/2014/main" val="1371249613"/>
                    </a:ext>
                  </a:extLst>
                </a:gridCol>
              </a:tblGrid>
              <a:tr h="0">
                <a:tc>
                  <a:txBody>
                    <a:bodyPr/>
                    <a:lstStyle/>
                    <a:p>
                      <a:pPr algn="just"/>
                      <a:r>
                        <a:rPr lang="vi-VN" sz="3600" dirty="0">
                          <a:effectLst/>
                          <a:latin typeface="+mj-lt"/>
                        </a:rPr>
                        <a:t>Hằng ngày, chúng ta cần phải ăn uống để cung cấp các chất dinh dưỡng cho cơ thể. Bằng cách nào mà cơ thể có thể hấp thụ các chất dinh dưỡng từ thức ăn? Cơ thể có hấp thụ toàn bộ các chất trong thức ăn không?</a:t>
                      </a:r>
                    </a:p>
                  </a:txBody>
                  <a:tcPr marL="0" marR="0" marT="0" marB="0" anchor="ctr">
                    <a:lnL>
                      <a:noFill/>
                    </a:lnL>
                    <a:lnR>
                      <a:noFill/>
                    </a:lnR>
                    <a:lnT>
                      <a:noFill/>
                    </a:lnT>
                    <a:lnB>
                      <a:noFill/>
                    </a:lnB>
                  </a:tcPr>
                </a:tc>
                <a:extLst>
                  <a:ext uri="{0D108BD9-81ED-4DB2-BD59-A6C34878D82A}">
                    <a16:rowId xmlns:a16="http://schemas.microsoft.com/office/drawing/2014/main" val="433090458"/>
                  </a:ext>
                </a:extLst>
              </a:tr>
            </a:tbl>
          </a:graphicData>
        </a:graphic>
      </p:graphicFrame>
      <p:sp>
        <p:nvSpPr>
          <p:cNvPr id="5" name="Rectangle 3"/>
          <p:cNvSpPr>
            <a:spLocks noChangeArrowheads="1"/>
          </p:cNvSpPr>
          <p:nvPr/>
        </p:nvSpPr>
        <p:spPr bwMode="auto">
          <a:xfrm>
            <a:off x="5506315" y="17625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589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955778" y="591703"/>
            <a:ext cx="9578904" cy="1938992"/>
          </a:xfrm>
          <a:prstGeom prst="rect">
            <a:avLst/>
          </a:prstGeom>
          <a:solidFill>
            <a:schemeClr val="accent2">
              <a:lumMod val="20000"/>
              <a:lumOff val="80000"/>
            </a:schemeClr>
          </a:solidFill>
        </p:spPr>
        <p:txBody>
          <a:bodyPr wrap="none">
            <a:spAutoFit/>
          </a:bodyPr>
          <a:lstStyle/>
          <a:p>
            <a:pPr algn="ctr"/>
            <a:r>
              <a:rPr lang="vi-VN" sz="4000" b="1" i="0" dirty="0" smtClean="0">
                <a:solidFill>
                  <a:srgbClr val="FF0000"/>
                </a:solidFill>
                <a:effectLst/>
                <a:latin typeface="+mj-lt"/>
              </a:rPr>
              <a:t>BÀI </a:t>
            </a:r>
            <a:r>
              <a:rPr lang="vi-VN" sz="4000" b="1" i="0" dirty="0" smtClean="0">
                <a:solidFill>
                  <a:srgbClr val="FF0000"/>
                </a:solidFill>
                <a:effectLst/>
                <a:latin typeface="+mj-lt"/>
              </a:rPr>
              <a:t>3</a:t>
            </a:r>
            <a:r>
              <a:rPr lang="en-US" sz="4000" b="1" dirty="0" smtClean="0">
                <a:solidFill>
                  <a:srgbClr val="FF0000"/>
                </a:solidFill>
                <a:latin typeface="Times New Roman" panose="02020603050405020304" pitchFamily="18" charset="0"/>
                <a:cs typeface="Times New Roman" panose="02020603050405020304" pitchFamily="18" charset="0"/>
              </a:rPr>
              <a:t>0</a:t>
            </a:r>
            <a:r>
              <a:rPr lang="vi-VN" sz="4000" b="1" i="0" dirty="0" smtClean="0">
                <a:solidFill>
                  <a:srgbClr val="FF0000"/>
                </a:solidFill>
                <a:effectLst/>
                <a:latin typeface="+mj-lt"/>
              </a:rPr>
              <a:t>. </a:t>
            </a:r>
            <a:r>
              <a:rPr lang="vi-VN" sz="4000" b="1" i="0" dirty="0" smtClean="0">
                <a:solidFill>
                  <a:srgbClr val="FF0000"/>
                </a:solidFill>
                <a:effectLst/>
                <a:latin typeface="+mj-lt"/>
              </a:rPr>
              <a:t>TRAO ĐỔI NƯỚC </a:t>
            </a:r>
          </a:p>
          <a:p>
            <a:pPr algn="ctr"/>
            <a:r>
              <a:rPr lang="vi-VN" sz="4000" b="1" i="0" dirty="0" smtClean="0">
                <a:solidFill>
                  <a:srgbClr val="FF0000"/>
                </a:solidFill>
                <a:effectLst/>
                <a:latin typeface="+mj-lt"/>
              </a:rPr>
              <a:t>VÀ CHẤT DINH DƯỠNG Ở ĐỘNG </a:t>
            </a:r>
            <a:r>
              <a:rPr lang="vi-VN" sz="4000" b="1" i="0" dirty="0" smtClean="0">
                <a:solidFill>
                  <a:srgbClr val="FF0000"/>
                </a:solidFill>
                <a:effectLst/>
                <a:latin typeface="+mj-lt"/>
              </a:rPr>
              <a:t>VẬT</a:t>
            </a:r>
            <a:r>
              <a:rPr lang="en-US" sz="4000" b="1" i="0" dirty="0" smtClean="0">
                <a:solidFill>
                  <a:srgbClr val="FF0000"/>
                </a:solidFill>
                <a:effectLst/>
                <a:latin typeface="+mj-lt"/>
              </a:rPr>
              <a:t> </a:t>
            </a:r>
          </a:p>
          <a:p>
            <a:pPr algn="ctr"/>
            <a:r>
              <a:rPr lang="en-US" sz="4000" b="1" i="0" dirty="0" smtClean="0">
                <a:solidFill>
                  <a:srgbClr val="FF0000"/>
                </a:solidFill>
                <a:effectLst/>
                <a:latin typeface="Times New Roman" panose="02020603050405020304" pitchFamily="18" charset="0"/>
                <a:cs typeface="Times New Roman" panose="02020603050405020304" pitchFamily="18" charset="0"/>
              </a:rPr>
              <a:t>(</a:t>
            </a:r>
            <a:r>
              <a:rPr lang="en-US" sz="4000" b="1" i="0" dirty="0" err="1" smtClean="0">
                <a:solidFill>
                  <a:srgbClr val="FF0000"/>
                </a:solidFill>
                <a:effectLst/>
                <a:latin typeface="Times New Roman" panose="02020603050405020304" pitchFamily="18" charset="0"/>
                <a:cs typeface="Times New Roman" panose="02020603050405020304" pitchFamily="18" charset="0"/>
              </a:rPr>
              <a:t>Tiết</a:t>
            </a:r>
            <a:r>
              <a:rPr lang="en-US" sz="4000" b="1" i="0" dirty="0" smtClean="0">
                <a:solidFill>
                  <a:srgbClr val="FF0000"/>
                </a:solidFill>
                <a:effectLst/>
                <a:latin typeface="Times New Roman" panose="02020603050405020304" pitchFamily="18" charset="0"/>
                <a:cs typeface="Times New Roman" panose="02020603050405020304" pitchFamily="18" charset="0"/>
              </a:rPr>
              <a:t> 1+2)</a:t>
            </a:r>
            <a:endParaRPr lang="vi-VN" sz="4000" b="1" i="0" dirty="0">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69661" y="3002010"/>
            <a:ext cx="11582401" cy="10436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15000"/>
              </a:lnSpc>
              <a:spcAft>
                <a:spcPts val="500"/>
              </a:spcAft>
              <a:buClr>
                <a:srgbClr val="E08738"/>
              </a:buClr>
              <a:buSzPts val="1100"/>
              <a:tabLst>
                <a:tab pos="549910" algn="l"/>
              </a:tabLst>
            </a:pPr>
            <a:r>
              <a:rPr lang="vi-VN" sz="2800" b="1" dirty="0" smtClean="0">
                <a:solidFill>
                  <a:srgbClr val="002060"/>
                </a:solidFill>
                <a:latin typeface="+mj-lt"/>
                <a:ea typeface="Segoe UI" panose="020B0502040204020203" pitchFamily="34" charset="0"/>
                <a:cs typeface="Segoe UI" panose="020B0502040204020203" pitchFamily="34" charset="0"/>
              </a:rPr>
              <a:t>1. CON </a:t>
            </a:r>
            <a:r>
              <a:rPr lang="vi-VN" sz="2800" b="1" dirty="0">
                <a:solidFill>
                  <a:srgbClr val="002060"/>
                </a:solidFill>
                <a:latin typeface="+mj-lt"/>
                <a:ea typeface="Segoe UI" panose="020B0502040204020203" pitchFamily="34" charset="0"/>
                <a:cs typeface="Segoe UI" panose="020B0502040204020203" pitchFamily="34" charset="0"/>
              </a:rPr>
              <a:t>ĐƯỜNG TRAO ĐỔI </a:t>
            </a:r>
            <a:r>
              <a:rPr lang="vi-VN" sz="2800" b="1" dirty="0" smtClean="0">
                <a:solidFill>
                  <a:srgbClr val="002060"/>
                </a:solidFill>
                <a:latin typeface="+mj-lt"/>
                <a:ea typeface="Segoe UI" panose="020B0502040204020203" pitchFamily="34" charset="0"/>
                <a:cs typeface="Segoe UI" panose="020B0502040204020203" pitchFamily="34" charset="0"/>
              </a:rPr>
              <a:t>NƯỚC VÀ </a:t>
            </a:r>
            <a:r>
              <a:rPr lang="vi-VN" sz="2800" b="1" dirty="0">
                <a:solidFill>
                  <a:srgbClr val="002060"/>
                </a:solidFill>
                <a:latin typeface="+mj-lt"/>
                <a:ea typeface="Segoe UI" panose="020B0502040204020203" pitchFamily="34" charset="0"/>
                <a:cs typeface="Segoe UI" panose="020B0502040204020203" pitchFamily="34" charset="0"/>
              </a:rPr>
              <a:t>NHU </a:t>
            </a:r>
            <a:r>
              <a:rPr lang="vi-VN" sz="2800" b="1" dirty="0" smtClean="0">
                <a:solidFill>
                  <a:srgbClr val="002060"/>
                </a:solidFill>
                <a:latin typeface="+mj-lt"/>
                <a:ea typeface="Segoe UI" panose="020B0502040204020203" pitchFamily="34" charset="0"/>
                <a:cs typeface="Segoe UI" panose="020B0502040204020203" pitchFamily="34" charset="0"/>
              </a:rPr>
              <a:t>CẦU SỬ </a:t>
            </a:r>
            <a:r>
              <a:rPr lang="vi-VN" sz="2800" b="1" dirty="0">
                <a:solidFill>
                  <a:srgbClr val="002060"/>
                </a:solidFill>
                <a:latin typeface="+mj-lt"/>
                <a:ea typeface="Segoe UI" panose="020B0502040204020203" pitchFamily="34" charset="0"/>
                <a:cs typeface="Segoe UI" panose="020B0502040204020203" pitchFamily="34" charset="0"/>
              </a:rPr>
              <a:t>DỤNG </a:t>
            </a:r>
            <a:r>
              <a:rPr lang="vi-VN" sz="2800" b="1" dirty="0" smtClean="0">
                <a:solidFill>
                  <a:srgbClr val="002060"/>
                </a:solidFill>
                <a:latin typeface="+mj-lt"/>
                <a:ea typeface="Segoe UI" panose="020B0502040204020203" pitchFamily="34" charset="0"/>
                <a:cs typeface="Segoe UI" panose="020B0502040204020203" pitchFamily="34" charset="0"/>
              </a:rPr>
              <a:t>NƯỚC Ở ĐỘNG VẬT</a:t>
            </a:r>
            <a:r>
              <a:rPr lang="vi-VN" sz="2800" b="1" dirty="0" smtClean="0">
                <a:solidFill>
                  <a:srgbClr val="002060"/>
                </a:solidFill>
                <a:latin typeface="+mj-lt"/>
                <a:ea typeface="Segoe UI" panose="020B0502040204020203" pitchFamily="34" charset="0"/>
                <a:cs typeface="Segoe UI" panose="020B0502040204020203" pitchFamily="34" charset="0"/>
              </a:rPr>
              <a:t>.</a:t>
            </a:r>
            <a:endParaRPr lang="vi-VN" sz="2800" b="1" dirty="0" smtClean="0">
              <a:solidFill>
                <a:srgbClr val="002060"/>
              </a:solidFill>
              <a:latin typeface="+mj-lt"/>
              <a:ea typeface="Segoe UI" panose="020B0502040204020203" pitchFamily="34" charset="0"/>
              <a:cs typeface="Segoe UI" panose="020B0502040204020203" pitchFamily="34" charset="0"/>
            </a:endParaRPr>
          </a:p>
        </p:txBody>
      </p:sp>
      <p:sp>
        <p:nvSpPr>
          <p:cNvPr id="7" name="Rectangle 6"/>
          <p:cNvSpPr/>
          <p:nvPr/>
        </p:nvSpPr>
        <p:spPr>
          <a:xfrm>
            <a:off x="369661" y="4439361"/>
            <a:ext cx="9910412" cy="102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12000"/>
              </a:lnSpc>
              <a:spcAft>
                <a:spcPts val="500"/>
              </a:spcAft>
              <a:buClr>
                <a:srgbClr val="E08738"/>
              </a:buClr>
              <a:buSzPts val="1100"/>
              <a:tabLst>
                <a:tab pos="589915" algn="l"/>
              </a:tabLst>
            </a:pPr>
            <a:r>
              <a:rPr lang="vi-VN" sz="2800" b="1" dirty="0" smtClean="0">
                <a:solidFill>
                  <a:schemeClr val="accent2">
                    <a:lumMod val="75000"/>
                  </a:schemeClr>
                </a:solidFill>
                <a:latin typeface="+mj-lt"/>
                <a:ea typeface="Segoe UI" panose="020B0502040204020203" pitchFamily="34" charset="0"/>
                <a:cs typeface="Segoe UI" panose="020B0502040204020203" pitchFamily="34" charset="0"/>
              </a:rPr>
              <a:t>2. CON </a:t>
            </a:r>
            <a:r>
              <a:rPr lang="vi-VN" sz="2800" b="1" dirty="0">
                <a:solidFill>
                  <a:schemeClr val="accent2">
                    <a:lumMod val="75000"/>
                  </a:schemeClr>
                </a:solidFill>
                <a:latin typeface="+mj-lt"/>
                <a:ea typeface="Segoe UI" panose="020B0502040204020203" pitchFamily="34" charset="0"/>
                <a:cs typeface="Segoe UI" panose="020B0502040204020203" pitchFamily="34" charset="0"/>
              </a:rPr>
              <a:t>ĐƯỜNG THU NHẬN VÀ TIÊU HOÁ THỨC ĂN Ở ĐỘNG VẬT</a:t>
            </a:r>
            <a:endParaRPr lang="en-US" sz="2800" u="none" strike="noStrike" spc="0" dirty="0">
              <a:solidFill>
                <a:schemeClr val="accent2">
                  <a:lumMod val="75000"/>
                </a:schemeClr>
              </a:solidFill>
              <a:effectLst/>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79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272679" y="78582"/>
            <a:ext cx="11582401" cy="108337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ct val="115000"/>
              </a:lnSpc>
              <a:spcAft>
                <a:spcPts val="500"/>
              </a:spcAft>
              <a:buClr>
                <a:srgbClr val="E08738"/>
              </a:buClr>
              <a:buSzPts val="1100"/>
              <a:tabLst>
                <a:tab pos="549910" algn="l"/>
              </a:tabLst>
            </a:pPr>
            <a:r>
              <a:rPr lang="vi-VN" sz="2800" b="1" dirty="0" smtClean="0">
                <a:solidFill>
                  <a:srgbClr val="FF0000"/>
                </a:solidFill>
                <a:latin typeface="+mj-lt"/>
                <a:ea typeface="Segoe UI" panose="020B0502040204020203" pitchFamily="34" charset="0"/>
                <a:cs typeface="Segoe UI" panose="020B0502040204020203" pitchFamily="34" charset="0"/>
              </a:rPr>
              <a:t>1. CON </a:t>
            </a:r>
            <a:r>
              <a:rPr lang="vi-VN" sz="2800" b="1" dirty="0">
                <a:solidFill>
                  <a:srgbClr val="FF0000"/>
                </a:solidFill>
                <a:latin typeface="+mj-lt"/>
                <a:ea typeface="Segoe UI" panose="020B0502040204020203" pitchFamily="34" charset="0"/>
                <a:cs typeface="Segoe UI" panose="020B0502040204020203" pitchFamily="34" charset="0"/>
              </a:rPr>
              <a:t>ĐƯỜNG TRAO ĐỔI </a:t>
            </a:r>
            <a:r>
              <a:rPr lang="vi-VN" sz="2800" b="1" dirty="0" smtClean="0">
                <a:solidFill>
                  <a:srgbClr val="FF0000"/>
                </a:solidFill>
                <a:latin typeface="+mj-lt"/>
                <a:ea typeface="Segoe UI" panose="020B0502040204020203" pitchFamily="34" charset="0"/>
                <a:cs typeface="Segoe UI" panose="020B0502040204020203" pitchFamily="34" charset="0"/>
              </a:rPr>
              <a:t>NƯỚC VÀ NHU CẦU SỬ </a:t>
            </a:r>
            <a:r>
              <a:rPr lang="vi-VN" sz="2800" b="1" dirty="0">
                <a:solidFill>
                  <a:srgbClr val="FF0000"/>
                </a:solidFill>
                <a:latin typeface="+mj-lt"/>
                <a:ea typeface="Segoe UI" panose="020B0502040204020203" pitchFamily="34" charset="0"/>
                <a:cs typeface="Segoe UI" panose="020B0502040204020203" pitchFamily="34" charset="0"/>
              </a:rPr>
              <a:t>DỤNG </a:t>
            </a:r>
            <a:r>
              <a:rPr lang="vi-VN" sz="2800" b="1" dirty="0" smtClean="0">
                <a:solidFill>
                  <a:srgbClr val="FF0000"/>
                </a:solidFill>
                <a:latin typeface="+mj-lt"/>
                <a:ea typeface="Segoe UI" panose="020B0502040204020203" pitchFamily="34" charset="0"/>
                <a:cs typeface="Segoe UI" panose="020B0502040204020203" pitchFamily="34" charset="0"/>
              </a:rPr>
              <a:t>NƯỚC Ở ĐỘNG VẬT</a:t>
            </a:r>
            <a:r>
              <a:rPr lang="vi-VN" sz="2800" b="1" dirty="0" smtClean="0">
                <a:solidFill>
                  <a:srgbClr val="FF0000"/>
                </a:solidFill>
                <a:latin typeface="+mj-lt"/>
                <a:ea typeface="Segoe UI" panose="020B0502040204020203" pitchFamily="34" charset="0"/>
                <a:cs typeface="Segoe UI" panose="020B0502040204020203" pitchFamily="34" charset="0"/>
              </a:rPr>
              <a:t>.</a:t>
            </a:r>
            <a:endParaRPr lang="vi-VN" sz="2800" b="1" dirty="0" smtClean="0">
              <a:solidFill>
                <a:srgbClr val="FF0000"/>
              </a:solidFill>
              <a:latin typeface="+mj-lt"/>
              <a:ea typeface="Segoe UI" panose="020B0502040204020203" pitchFamily="34" charset="0"/>
              <a:cs typeface="Segoe UI" panose="020B0502040204020203" pitchFamily="34" charset="0"/>
            </a:endParaRPr>
          </a:p>
        </p:txBody>
      </p:sp>
      <p:sp>
        <p:nvSpPr>
          <p:cNvPr id="5" name="Rectangle 4"/>
          <p:cNvSpPr/>
          <p:nvPr/>
        </p:nvSpPr>
        <p:spPr>
          <a:xfrm>
            <a:off x="209691" y="1300861"/>
            <a:ext cx="7564582" cy="55643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317500">
              <a:lnSpc>
                <a:spcPct val="115000"/>
              </a:lnSpc>
              <a:spcAft>
                <a:spcPts val="500"/>
              </a:spcAft>
            </a:pPr>
            <a:r>
              <a:rPr lang="vi-VN" sz="2800" b="1" dirty="0" smtClean="0">
                <a:solidFill>
                  <a:srgbClr val="C00000"/>
                </a:solidFill>
                <a:latin typeface="+mj-lt"/>
                <a:ea typeface="Segoe UI" panose="020B0502040204020203" pitchFamily="34" charset="0"/>
              </a:rPr>
              <a:t>Tìm </a:t>
            </a:r>
            <a:r>
              <a:rPr lang="vi-VN" sz="2800" b="1" dirty="0" smtClean="0">
                <a:solidFill>
                  <a:srgbClr val="C00000"/>
                </a:solidFill>
                <a:latin typeface="+mj-lt"/>
                <a:ea typeface="Segoe UI" panose="020B0502040204020203" pitchFamily="34" charset="0"/>
              </a:rPr>
              <a:t>hiểu </a:t>
            </a:r>
            <a:r>
              <a:rPr lang="vi-VN" sz="2800" b="1" dirty="0">
                <a:solidFill>
                  <a:srgbClr val="C00000"/>
                </a:solidFill>
                <a:latin typeface="+mj-lt"/>
                <a:ea typeface="Segoe UI" panose="020B0502040204020203" pitchFamily="34" charset="0"/>
              </a:rPr>
              <a:t>nhu cầu sử dụng nước ở động vật</a:t>
            </a:r>
            <a:endParaRPr lang="en-US" sz="2000" dirty="0">
              <a:solidFill>
                <a:srgbClr val="C00000"/>
              </a:solidFill>
              <a:effectLst/>
              <a:latin typeface="+mj-lt"/>
              <a:ea typeface="Segoe UI" panose="020B0502040204020203" pitchFamily="34" charset="0"/>
            </a:endParaRPr>
          </a:p>
        </p:txBody>
      </p:sp>
      <p:pic>
        <p:nvPicPr>
          <p:cNvPr id="1026" name="Picture 2" descr="Hình ảnh voi xâm lược khu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1" y="2053063"/>
            <a:ext cx="4043653" cy="32973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2679" y="5531613"/>
            <a:ext cx="3255819" cy="55643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17500">
              <a:lnSpc>
                <a:spcPct val="115000"/>
              </a:lnSpc>
              <a:spcAft>
                <a:spcPts val="500"/>
              </a:spcAft>
            </a:pPr>
            <a:r>
              <a:rPr lang="vi-VN" sz="2800" b="1" dirty="0" smtClean="0">
                <a:solidFill>
                  <a:srgbClr val="002060"/>
                </a:solidFill>
                <a:latin typeface="+mj-lt"/>
                <a:ea typeface="Segoe UI" panose="020B0502040204020203" pitchFamily="34" charset="0"/>
              </a:rPr>
              <a:t>300 lít nước/ngày</a:t>
            </a:r>
            <a:endParaRPr lang="en-US" sz="2000" dirty="0">
              <a:solidFill>
                <a:srgbClr val="002060"/>
              </a:solidFill>
              <a:effectLst/>
              <a:latin typeface="+mj-lt"/>
              <a:ea typeface="Segoe UI" panose="020B0502040204020203" pitchFamily="34" charset="0"/>
            </a:endParaRPr>
          </a:p>
        </p:txBody>
      </p:sp>
      <p:pic>
        <p:nvPicPr>
          <p:cNvPr id="14" name="Picture 26" descr="Phát hiện chuột nhảy nhỏ nhất thế giới xuất hiện ở Trung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533" y="2053063"/>
            <a:ext cx="5857298" cy="333109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733533" y="5531613"/>
            <a:ext cx="5857298" cy="108337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17500" algn="ctr">
              <a:lnSpc>
                <a:spcPct val="115000"/>
              </a:lnSpc>
              <a:spcAft>
                <a:spcPts val="500"/>
              </a:spcAft>
            </a:pPr>
            <a:r>
              <a:rPr lang="vi-VN" sz="2800" b="1" dirty="0" smtClean="0">
                <a:solidFill>
                  <a:srgbClr val="002060"/>
                </a:solidFill>
                <a:latin typeface="+mj-lt"/>
                <a:ea typeface="Segoe UI" panose="020B0502040204020203" pitchFamily="34" charset="0"/>
              </a:rPr>
              <a:t>Chuột nhảy bắc mỹ không cần uống nước </a:t>
            </a:r>
            <a:endParaRPr lang="en-US" sz="2000" dirty="0">
              <a:solidFill>
                <a:srgbClr val="002060"/>
              </a:solidFill>
              <a:effectLst/>
              <a:latin typeface="+mj-lt"/>
              <a:ea typeface="Segoe UI" panose="020B0502040204020203" pitchFamily="34" charset="0"/>
            </a:endParaRPr>
          </a:p>
        </p:txBody>
      </p:sp>
    </p:spTree>
    <p:extLst>
      <p:ext uri="{BB962C8B-B14F-4D97-AF65-F5344CB8AC3E}">
        <p14:creationId xmlns:p14="http://schemas.microsoft.com/office/powerpoint/2010/main" val="104013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2193" y="530926"/>
            <a:ext cx="3724610" cy="4606034"/>
          </a:xfrm>
          <a:prstGeom prst="rect">
            <a:avLst/>
          </a:prstGeom>
        </p:spPr>
      </p:pic>
      <p:sp>
        <p:nvSpPr>
          <p:cNvPr id="6" name="Right Arrow 5"/>
          <p:cNvSpPr/>
          <p:nvPr/>
        </p:nvSpPr>
        <p:spPr>
          <a:xfrm>
            <a:off x="983673" y="5136960"/>
            <a:ext cx="8704437" cy="14979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bg1"/>
                </a:solidFill>
                <a:latin typeface="+mj-lt"/>
              </a:rPr>
              <a:t>Nhận xét về nhu cầu sử dụng nước của động vật? </a:t>
            </a:r>
            <a:endParaRPr lang="en-US" sz="3200" dirty="0">
              <a:solidFill>
                <a:schemeClr val="bg1"/>
              </a:solidFill>
              <a:latin typeface="+mj-lt"/>
            </a:endParaRPr>
          </a:p>
        </p:txBody>
      </p:sp>
      <p:pic>
        <p:nvPicPr>
          <p:cNvPr id="30" name="Picture 4" descr="Con Bò Uống Rượu Hồ Gia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68" y="519820"/>
            <a:ext cx="3475605" cy="356727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74590" y="4318099"/>
            <a:ext cx="3613520" cy="55643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17500">
              <a:lnSpc>
                <a:spcPct val="115000"/>
              </a:lnSpc>
              <a:spcAft>
                <a:spcPts val="500"/>
              </a:spcAft>
            </a:pPr>
            <a:r>
              <a:rPr lang="vi-VN" sz="2800" b="1" dirty="0" smtClean="0">
                <a:solidFill>
                  <a:srgbClr val="002060"/>
                </a:solidFill>
                <a:latin typeface="+mj-lt"/>
                <a:ea typeface="Segoe UI" panose="020B0502040204020203" pitchFamily="34" charset="0"/>
              </a:rPr>
              <a:t>30-40 lít nước/ngày </a:t>
            </a:r>
            <a:endParaRPr lang="en-US" sz="2000" dirty="0">
              <a:solidFill>
                <a:srgbClr val="002060"/>
              </a:solidFill>
              <a:effectLst/>
              <a:latin typeface="+mj-lt"/>
              <a:ea typeface="Segoe UI" panose="020B0502040204020203" pitchFamily="34" charset="0"/>
            </a:endParaRPr>
          </a:p>
        </p:txBody>
      </p:sp>
      <p:pic>
        <p:nvPicPr>
          <p:cNvPr id="32" name="Picture 2" descr="Những Lợi Ích Cho Sức Khỏe Từ Thịt Trâu - Cẩm nang Hải Phò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073" y="519820"/>
            <a:ext cx="3957989" cy="35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4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6389" y="526473"/>
            <a:ext cx="7028521" cy="3338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686995" y="4461164"/>
            <a:ext cx="9467067" cy="104361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lnSpc>
                <a:spcPct val="115000"/>
              </a:lnSpc>
              <a:spcAft>
                <a:spcPts val="500"/>
              </a:spcAft>
              <a:buFontTx/>
              <a:buChar char="-"/>
            </a:pPr>
            <a:r>
              <a:rPr lang="vi-VN" sz="2800" b="1" dirty="0" smtClean="0">
                <a:latin typeface="+mj-lt"/>
                <a:ea typeface="Segoe UI" panose="020B0502040204020203" pitchFamily="34" charset="0"/>
              </a:rPr>
              <a:t>Nhu </a:t>
            </a:r>
            <a:r>
              <a:rPr lang="vi-VN" sz="2800" b="1" dirty="0">
                <a:latin typeface="+mj-lt"/>
                <a:ea typeface="Segoe UI" panose="020B0502040204020203" pitchFamily="34" charset="0"/>
              </a:rPr>
              <a:t>cầu sử dụng nước ở động </a:t>
            </a:r>
            <a:r>
              <a:rPr lang="vi-VN" sz="2800" b="1" dirty="0" smtClean="0">
                <a:latin typeface="+mj-lt"/>
                <a:ea typeface="Segoe UI" panose="020B0502040204020203" pitchFamily="34" charset="0"/>
              </a:rPr>
              <a:t>vật khác nhau tùy theo loài, cân nặng, nhiệt độ môi trường, thức ăn</a:t>
            </a:r>
            <a:r>
              <a:rPr lang="vi-VN" sz="2800" b="1" dirty="0" smtClean="0">
                <a:latin typeface="+mj-lt"/>
                <a:ea typeface="Segoe UI" panose="020B0502040204020203" pitchFamily="34" charset="0"/>
              </a:rPr>
              <a:t>......</a:t>
            </a:r>
            <a:endParaRPr lang="vi-VN" sz="2800" b="1" dirty="0" smtClean="0">
              <a:latin typeface="+mj-lt"/>
              <a:ea typeface="Segoe UI" panose="020B0502040204020203" pitchFamily="34" charset="0"/>
            </a:endParaRPr>
          </a:p>
        </p:txBody>
      </p:sp>
      <p:sp>
        <p:nvSpPr>
          <p:cNvPr id="9" name="Cloud 8"/>
          <p:cNvSpPr/>
          <p:nvPr/>
        </p:nvSpPr>
        <p:spPr>
          <a:xfrm>
            <a:off x="7217928" y="1122218"/>
            <a:ext cx="4849236" cy="2507672"/>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Những yếu tố nào ảnh hưởng đến nhu cầu sử dụng nước của động vật? </a:t>
            </a:r>
            <a:endParaRPr lang="en-US" sz="2800" dirty="0">
              <a:solidFill>
                <a:schemeClr val="tx1"/>
              </a:solidFill>
              <a:latin typeface="+mj-lt"/>
            </a:endParaRPr>
          </a:p>
        </p:txBody>
      </p:sp>
    </p:spTree>
    <p:extLst>
      <p:ext uri="{BB962C8B-B14F-4D97-AF65-F5344CB8AC3E}">
        <p14:creationId xmlns:p14="http://schemas.microsoft.com/office/powerpoint/2010/main" val="38216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4098" name="Picture 2" descr="Lượng nước trẻ em cần uống mỗi ngày là bao nhiêu?, mỗi ngày trẻ em nên uống  bao nhiêu nước, trẻ sơ sinh có nên uống nước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79" y="164410"/>
            <a:ext cx="4984459" cy="3486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Tìm hiểu nhu cầu nước của cơ thể hàng ngày bao nhiêu ! - Thế Giới Điện Giả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764" y="164410"/>
            <a:ext cx="5223162" cy="3486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307977" y="3827918"/>
            <a:ext cx="4889065" cy="587853"/>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indent="317500">
              <a:lnSpc>
                <a:spcPct val="115000"/>
              </a:lnSpc>
              <a:spcAft>
                <a:spcPts val="500"/>
              </a:spcAft>
            </a:pPr>
            <a:r>
              <a:rPr lang="vi-VN" sz="2800" b="1" dirty="0" smtClean="0">
                <a:solidFill>
                  <a:srgbClr val="E08738"/>
                </a:solidFill>
                <a:latin typeface="+mj-lt"/>
                <a:ea typeface="Segoe UI" panose="020B0502040204020203" pitchFamily="34" charset="0"/>
              </a:rPr>
              <a:t>Trẻ em cần 1 lít nước/ngày</a:t>
            </a:r>
            <a:endParaRPr lang="en-US" sz="2000" dirty="0">
              <a:effectLst/>
              <a:latin typeface="+mj-lt"/>
              <a:ea typeface="Segoe UI" panose="020B0502040204020203" pitchFamily="34" charset="0"/>
            </a:endParaRPr>
          </a:p>
        </p:txBody>
      </p:sp>
      <p:sp>
        <p:nvSpPr>
          <p:cNvPr id="8" name="Rectangle 7"/>
          <p:cNvSpPr/>
          <p:nvPr/>
        </p:nvSpPr>
        <p:spPr>
          <a:xfrm>
            <a:off x="6012870" y="3650848"/>
            <a:ext cx="5541819" cy="108337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17500" algn="ctr">
              <a:lnSpc>
                <a:spcPct val="115000"/>
              </a:lnSpc>
              <a:spcAft>
                <a:spcPts val="500"/>
              </a:spcAft>
            </a:pPr>
            <a:r>
              <a:rPr lang="vi-VN" sz="2800" b="1" dirty="0" smtClean="0">
                <a:solidFill>
                  <a:srgbClr val="E08738"/>
                </a:solidFill>
                <a:latin typeface="+mj-lt"/>
                <a:ea typeface="Segoe UI" panose="020B0502040204020203" pitchFamily="34" charset="0"/>
              </a:rPr>
              <a:t>Người trưởng thành cần 1,5 - 2 lít nước/ngày</a:t>
            </a:r>
            <a:endParaRPr lang="en-US" sz="2000" dirty="0">
              <a:effectLst/>
              <a:latin typeface="+mj-lt"/>
              <a:ea typeface="Segoe UI" panose="020B0502040204020203" pitchFamily="34" charset="0"/>
            </a:endParaRPr>
          </a:p>
        </p:txBody>
      </p:sp>
      <p:sp>
        <p:nvSpPr>
          <p:cNvPr id="6" name="Rectangle 5"/>
          <p:cNvSpPr/>
          <p:nvPr/>
        </p:nvSpPr>
        <p:spPr>
          <a:xfrm>
            <a:off x="512615" y="4864849"/>
            <a:ext cx="11000509" cy="157889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lnSpc>
                <a:spcPct val="115000"/>
              </a:lnSpc>
              <a:spcAft>
                <a:spcPts val="500"/>
              </a:spcAft>
              <a:buFontTx/>
              <a:buChar char="-"/>
            </a:pPr>
            <a:r>
              <a:rPr lang="vi-VN" sz="2800" b="1" dirty="0" smtClean="0">
                <a:latin typeface="+mj-lt"/>
                <a:ea typeface="Segoe UI" panose="020B0502040204020203" pitchFamily="34" charset="0"/>
              </a:rPr>
              <a:t>Đối với cơ thể người nhu </a:t>
            </a:r>
            <a:r>
              <a:rPr lang="vi-VN" sz="2800" b="1" dirty="0">
                <a:latin typeface="+mj-lt"/>
                <a:ea typeface="Segoe UI" panose="020B0502040204020203" pitchFamily="34" charset="0"/>
              </a:rPr>
              <a:t>cầu sử dụng nước </a:t>
            </a:r>
            <a:r>
              <a:rPr lang="vi-VN" sz="2800" b="1" dirty="0" smtClean="0">
                <a:latin typeface="+mj-lt"/>
                <a:ea typeface="Segoe UI" panose="020B0502040204020203" pitchFamily="34" charset="0"/>
              </a:rPr>
              <a:t>còn phụ thuộc vào nhiều yếu tố khác nhau như giới tính, cường độ hoạt động, tình trạng sức khỏe.....</a:t>
            </a:r>
            <a:endParaRPr lang="en-US" sz="2000" dirty="0">
              <a:effectLst/>
              <a:latin typeface="+mj-lt"/>
              <a:ea typeface="Segoe UI" panose="020B0502040204020203" pitchFamily="34" charset="0"/>
            </a:endParaRPr>
          </a:p>
        </p:txBody>
      </p:sp>
    </p:spTree>
    <p:extLst>
      <p:ext uri="{BB962C8B-B14F-4D97-AF65-F5344CB8AC3E}">
        <p14:creationId xmlns:p14="http://schemas.microsoft.com/office/powerpoint/2010/main" val="1071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 fill="hold"/>
                                        <p:tgtEl>
                                          <p:spTgt spid="4102"/>
                                        </p:tgtEl>
                                        <p:attrNameLst>
                                          <p:attrName>ppt_x</p:attrName>
                                        </p:attrNameLst>
                                      </p:cBhvr>
                                      <p:tavLst>
                                        <p:tav tm="0">
                                          <p:val>
                                            <p:strVal val="#ppt_x"/>
                                          </p:val>
                                        </p:tav>
                                        <p:tav tm="100000">
                                          <p:val>
                                            <p:strVal val="#ppt_x"/>
                                          </p:val>
                                        </p:tav>
                                      </p:tavLst>
                                    </p:anim>
                                    <p:anim calcmode="lin" valueType="num">
                                      <p:cBhvr additive="base">
                                        <p:cTn id="18" dur="500" fill="hold"/>
                                        <p:tgtEl>
                                          <p:spTgt spid="410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429492" y="730287"/>
            <a:ext cx="11582401" cy="1179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15000"/>
              </a:lnSpc>
              <a:spcAft>
                <a:spcPts val="500"/>
              </a:spcAft>
              <a:buClr>
                <a:srgbClr val="E08738"/>
              </a:buClr>
              <a:buSzPts val="1100"/>
              <a:tabLst>
                <a:tab pos="549910" algn="l"/>
              </a:tabLst>
            </a:pPr>
            <a:r>
              <a:rPr lang="vi-VN" sz="3200" b="1" dirty="0" smtClean="0">
                <a:solidFill>
                  <a:srgbClr val="FF0000"/>
                </a:solidFill>
                <a:latin typeface="+mj-lt"/>
                <a:ea typeface="Segoe UI" panose="020B0502040204020203" pitchFamily="34" charset="0"/>
                <a:cs typeface="Segoe UI" panose="020B0502040204020203" pitchFamily="34" charset="0"/>
              </a:rPr>
              <a:t>1. CON </a:t>
            </a:r>
            <a:r>
              <a:rPr lang="vi-VN" sz="3200" b="1" dirty="0">
                <a:solidFill>
                  <a:srgbClr val="FF0000"/>
                </a:solidFill>
                <a:latin typeface="+mj-lt"/>
                <a:ea typeface="Segoe UI" panose="020B0502040204020203" pitchFamily="34" charset="0"/>
                <a:cs typeface="Segoe UI" panose="020B0502040204020203" pitchFamily="34" charset="0"/>
              </a:rPr>
              <a:t>ĐƯỜNG TRAO ĐỔI </a:t>
            </a:r>
            <a:r>
              <a:rPr lang="vi-VN" sz="3200" b="1" dirty="0" smtClean="0">
                <a:solidFill>
                  <a:srgbClr val="FF0000"/>
                </a:solidFill>
                <a:latin typeface="+mj-lt"/>
                <a:ea typeface="Segoe UI" panose="020B0502040204020203" pitchFamily="34" charset="0"/>
                <a:cs typeface="Segoe UI" panose="020B0502040204020203" pitchFamily="34" charset="0"/>
              </a:rPr>
              <a:t>NƯỚC VÀ </a:t>
            </a:r>
            <a:r>
              <a:rPr lang="vi-VN" sz="3200" b="1" dirty="0">
                <a:solidFill>
                  <a:srgbClr val="FF0000"/>
                </a:solidFill>
                <a:latin typeface="+mj-lt"/>
                <a:ea typeface="Segoe UI" panose="020B0502040204020203" pitchFamily="34" charset="0"/>
                <a:cs typeface="Segoe UI" panose="020B0502040204020203" pitchFamily="34" charset="0"/>
              </a:rPr>
              <a:t>NHU </a:t>
            </a:r>
            <a:r>
              <a:rPr lang="vi-VN" sz="3200" b="1" dirty="0" smtClean="0">
                <a:solidFill>
                  <a:srgbClr val="FF0000"/>
                </a:solidFill>
                <a:latin typeface="+mj-lt"/>
                <a:ea typeface="Segoe UI" panose="020B0502040204020203" pitchFamily="34" charset="0"/>
                <a:cs typeface="Segoe UI" panose="020B0502040204020203" pitchFamily="34" charset="0"/>
              </a:rPr>
              <a:t>CẦU SỬ </a:t>
            </a:r>
            <a:r>
              <a:rPr lang="vi-VN" sz="3200" b="1" dirty="0">
                <a:solidFill>
                  <a:srgbClr val="FF0000"/>
                </a:solidFill>
                <a:latin typeface="+mj-lt"/>
                <a:ea typeface="Segoe UI" panose="020B0502040204020203" pitchFamily="34" charset="0"/>
                <a:cs typeface="Segoe UI" panose="020B0502040204020203" pitchFamily="34" charset="0"/>
              </a:rPr>
              <a:t>DỤNG </a:t>
            </a:r>
            <a:r>
              <a:rPr lang="vi-VN" sz="3200" b="1" dirty="0" smtClean="0">
                <a:solidFill>
                  <a:srgbClr val="FF0000"/>
                </a:solidFill>
                <a:latin typeface="+mj-lt"/>
                <a:ea typeface="Segoe UI" panose="020B0502040204020203" pitchFamily="34" charset="0"/>
                <a:cs typeface="Segoe UI" panose="020B0502040204020203" pitchFamily="34" charset="0"/>
              </a:rPr>
              <a:t>NƯỚC Ở ĐỘNG VẬT</a:t>
            </a:r>
            <a:r>
              <a:rPr lang="vi-VN" sz="3200" b="1" dirty="0" smtClean="0">
                <a:solidFill>
                  <a:srgbClr val="FF0000"/>
                </a:solidFill>
                <a:latin typeface="+mj-lt"/>
                <a:ea typeface="Segoe UI" panose="020B0502040204020203" pitchFamily="34" charset="0"/>
                <a:cs typeface="Segoe UI" panose="020B0502040204020203" pitchFamily="34" charset="0"/>
              </a:rPr>
              <a:t>.</a:t>
            </a:r>
            <a:endParaRPr lang="vi-VN" sz="3200" b="1" dirty="0" smtClean="0">
              <a:solidFill>
                <a:srgbClr val="FF0000"/>
              </a:solidFill>
              <a:latin typeface="+mj-lt"/>
              <a:ea typeface="Segoe UI" panose="020B0502040204020203" pitchFamily="34" charset="0"/>
              <a:cs typeface="Segoe UI" panose="020B0502040204020203" pitchFamily="34" charset="0"/>
            </a:endParaRPr>
          </a:p>
        </p:txBody>
      </p:sp>
      <p:sp>
        <p:nvSpPr>
          <p:cNvPr id="5" name="Rectangle 4"/>
          <p:cNvSpPr/>
          <p:nvPr/>
        </p:nvSpPr>
        <p:spPr>
          <a:xfrm>
            <a:off x="900545" y="2319134"/>
            <a:ext cx="10280074" cy="292387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lgn="just">
              <a:lnSpc>
                <a:spcPct val="115000"/>
              </a:lnSpc>
              <a:spcAft>
                <a:spcPts val="500"/>
              </a:spcAft>
              <a:buFontTx/>
              <a:buChar char="-"/>
            </a:pPr>
            <a:r>
              <a:rPr lang="vi-VN" sz="4000" dirty="0" smtClean="0">
                <a:latin typeface="+mj-lt"/>
                <a:ea typeface="Segoe UI" panose="020B0502040204020203" pitchFamily="34" charset="0"/>
              </a:rPr>
              <a:t>Nhu cầu sử dụng nước ở động vật khác nhau tùy theo loài, cân nặng, nhiệt độ môi trường, thức ăn, giới tính, cường độ hoạt động, tình trạng sức khỏe.......</a:t>
            </a:r>
            <a:endParaRPr lang="en-US" sz="2000" dirty="0">
              <a:ea typeface="Segoe UI" panose="020B0502040204020203" pitchFamily="34" charset="0"/>
            </a:endParaRPr>
          </a:p>
        </p:txBody>
      </p:sp>
    </p:spTree>
    <p:extLst>
      <p:ext uri="{BB962C8B-B14F-4D97-AF65-F5344CB8AC3E}">
        <p14:creationId xmlns:p14="http://schemas.microsoft.com/office/powerpoint/2010/main" val="35450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5132" name="Picture 12" descr="Phát hiện cá nước ngọt 112 tuổi ở M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924840"/>
            <a:ext cx="4091172" cy="346363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Việt Nam đang quản lý tốt nghề cá ngừ trong vùng biển Tây Thái Bình Dương  và Đông 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864" y="934365"/>
            <a:ext cx="3820228" cy="34541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43783" y="4469373"/>
            <a:ext cx="3613520" cy="55643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indent="317500" algn="ctr">
              <a:lnSpc>
                <a:spcPct val="115000"/>
              </a:lnSpc>
              <a:spcAft>
                <a:spcPts val="500"/>
              </a:spcAft>
            </a:pPr>
            <a:r>
              <a:rPr lang="vi-VN" sz="2800" b="1" smtClean="0">
                <a:solidFill>
                  <a:srgbClr val="FF0000"/>
                </a:solidFill>
                <a:latin typeface="+mj-lt"/>
                <a:ea typeface="Segoe UI" panose="020B0502040204020203" pitchFamily="34" charset="0"/>
              </a:rPr>
              <a:t>Cá nước ngọt</a:t>
            </a:r>
            <a:endParaRPr lang="en-US" sz="2000" dirty="0">
              <a:solidFill>
                <a:srgbClr val="FF0000"/>
              </a:solidFill>
              <a:effectLst/>
              <a:latin typeface="+mj-lt"/>
              <a:ea typeface="Segoe UI" panose="020B0502040204020203" pitchFamily="34" charset="0"/>
            </a:endParaRPr>
          </a:p>
        </p:txBody>
      </p:sp>
      <p:sp>
        <p:nvSpPr>
          <p:cNvPr id="13" name="Rectangle 12"/>
          <p:cNvSpPr/>
          <p:nvPr/>
        </p:nvSpPr>
        <p:spPr>
          <a:xfrm>
            <a:off x="4942218" y="4469373"/>
            <a:ext cx="3613520" cy="55643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indent="317500" algn="ctr">
              <a:lnSpc>
                <a:spcPct val="115000"/>
              </a:lnSpc>
              <a:spcAft>
                <a:spcPts val="500"/>
              </a:spcAft>
            </a:pPr>
            <a:r>
              <a:rPr lang="vi-VN" sz="2800" b="1" dirty="0" smtClean="0">
                <a:solidFill>
                  <a:srgbClr val="FF0000"/>
                </a:solidFill>
                <a:latin typeface="+mj-lt"/>
                <a:ea typeface="Segoe UI" panose="020B0502040204020203" pitchFamily="34" charset="0"/>
              </a:rPr>
              <a:t>Cá nước mặn</a:t>
            </a:r>
            <a:endParaRPr lang="en-US" sz="2000" dirty="0">
              <a:solidFill>
                <a:srgbClr val="FF0000"/>
              </a:solidFill>
              <a:effectLst/>
              <a:latin typeface="+mj-lt"/>
              <a:ea typeface="Segoe UI" panose="020B0502040204020203" pitchFamily="34" charset="0"/>
            </a:endParaRPr>
          </a:p>
        </p:txBody>
      </p:sp>
      <p:sp>
        <p:nvSpPr>
          <p:cNvPr id="14" name="Cloud 13"/>
          <p:cNvSpPr/>
          <p:nvPr/>
        </p:nvSpPr>
        <p:spPr>
          <a:xfrm>
            <a:off x="8659092" y="1402724"/>
            <a:ext cx="3394364" cy="29857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mj-lt"/>
              </a:rPr>
              <a:t>Các loài cá có cần uống nước không?</a:t>
            </a:r>
            <a:endParaRPr lang="en-US" sz="3200" dirty="0">
              <a:solidFill>
                <a:schemeClr val="tx1"/>
              </a:solidFill>
              <a:latin typeface="+mj-lt"/>
            </a:endParaRPr>
          </a:p>
        </p:txBody>
      </p:sp>
    </p:spTree>
    <p:extLst>
      <p:ext uri="{BB962C8B-B14F-4D97-AF65-F5344CB8AC3E}">
        <p14:creationId xmlns:p14="http://schemas.microsoft.com/office/powerpoint/2010/main" val="1093911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3656</TotalTime>
  <Words>804</Words>
  <Application>Microsoft Office PowerPoint</Application>
  <PresentationFormat>Widescreen</PresentationFormat>
  <Paragraphs>61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Vtech</dc:creator>
  <cp:lastModifiedBy>DANGTUYEN</cp:lastModifiedBy>
  <cp:revision>115</cp:revision>
  <dcterms:created xsi:type="dcterms:W3CDTF">2022-06-20T02:01:30Z</dcterms:created>
  <dcterms:modified xsi:type="dcterms:W3CDTF">2023-03-18T12:56:59Z</dcterms:modified>
</cp:coreProperties>
</file>